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This deck is written for a technical peer. Open with the thesis, then walk the architecture, pipeline, portfolio, and per-app deep dives. Total ~30 slides.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19.png"/><Relationship Id="rId18" Type="http://schemas.openxmlformats.org/officeDocument/2006/relationships/image" Target="../media/image20.png"/><Relationship Id="rId19" Type="http://schemas.openxmlformats.org/officeDocument/2006/relationships/image" Target="../media/image21.png"/><Relationship Id="rId20" Type="http://schemas.openxmlformats.org/officeDocument/2006/relationships/image" Target="../media/image22.png"/><Relationship Id="rId21" Type="http://schemas.openxmlformats.org/officeDocument/2006/relationships/image" Target="../media/image23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2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3" Type="http://schemas.openxmlformats.org/officeDocument/2006/relationships/image" Target="../media/image2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image" Target="../media/image2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9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Relationship Id="rId3" Type="http://schemas.openxmlformats.org/officeDocument/2006/relationships/image" Target="../media/image32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BF5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coder_co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8640" y="6400800"/>
            <a:ext cx="1106424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400" b="1" i="0">
                <a:solidFill>
                  <a:srgbClr val="E5A9B3"/>
                </a:solidFill>
                <a:latin typeface="Calibri"/>
              </a:rPr>
              <a:t>FOR THE CODER · WALKED THROUGH SLIDE BY SLIDE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BF5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divider_portfoli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2651760"/>
            <a:ext cx="11247120" cy="1463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7200" b="1" i="0">
                <a:solidFill>
                  <a:srgbClr val="2A2A2E"/>
                </a:solidFill>
                <a:latin typeface="Cambria"/>
              </a:rPr>
              <a:t>The Portfolio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4297680"/>
            <a:ext cx="11247120" cy="7315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2200" b="0" i="1">
                <a:solidFill>
                  <a:srgbClr val="55555E"/>
                </a:solidFill>
                <a:latin typeface="Calibri"/>
              </a:rPr>
              <a:t>Twenty apps sharing one warm studio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BF5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502920"/>
            <a:ext cx="1097280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E5A9B3"/>
                </a:solidFill>
                <a:latin typeface="Calibri"/>
              </a:rPr>
              <a:t>02 · THE PORTFOLIO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822960"/>
            <a:ext cx="11064240" cy="7315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3200" b="1" i="0">
                <a:solidFill>
                  <a:srgbClr val="2A2A2E"/>
                </a:solidFill>
                <a:latin typeface="Cambria"/>
              </a:rPr>
              <a:t>20 apps, one grid, one visual language</a:t>
            </a:r>
          </a:p>
        </p:txBody>
      </p:sp>
      <p:pic>
        <p:nvPicPr>
          <p:cNvPr id="5" name="Picture 4" descr="app_story_house_3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685" y="1783080"/>
            <a:ext cx="754380" cy="7543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8640" y="2555748"/>
            <a:ext cx="2116470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000" b="1" i="0">
                <a:solidFill>
                  <a:srgbClr val="2A2A2E"/>
                </a:solidFill>
                <a:latin typeface="Calibri"/>
              </a:rPr>
              <a:t>Story House 3D</a:t>
            </a:r>
          </a:p>
        </p:txBody>
      </p:sp>
      <p:pic>
        <p:nvPicPr>
          <p:cNvPr id="7" name="Picture 6" descr="app_story_house_2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4171" y="1783080"/>
            <a:ext cx="754380" cy="7543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3126" y="2555748"/>
            <a:ext cx="2116470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000" b="1" i="0">
                <a:solidFill>
                  <a:srgbClr val="2A2A2E"/>
                </a:solidFill>
                <a:latin typeface="Calibri"/>
              </a:rPr>
              <a:t>Story House 2D</a:t>
            </a:r>
          </a:p>
        </p:txBody>
      </p:sp>
      <p:pic>
        <p:nvPicPr>
          <p:cNvPr id="9" name="Picture 8" descr="app_sleeping_isle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8657" y="1783080"/>
            <a:ext cx="754380" cy="7543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37612" y="2555748"/>
            <a:ext cx="2116470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000" b="1" i="0">
                <a:solidFill>
                  <a:srgbClr val="2A2A2E"/>
                </a:solidFill>
                <a:latin typeface="Calibri"/>
              </a:rPr>
              <a:t>Sleeping Isles</a:t>
            </a:r>
          </a:p>
        </p:txBody>
      </p:sp>
      <p:pic>
        <p:nvPicPr>
          <p:cNvPr id="11" name="Picture 10" descr="app_magic_shop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3143" y="1783080"/>
            <a:ext cx="754380" cy="7543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282098" y="2555748"/>
            <a:ext cx="2116470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000" b="1" i="0">
                <a:solidFill>
                  <a:srgbClr val="2A2A2E"/>
                </a:solidFill>
                <a:latin typeface="Calibri"/>
              </a:rPr>
              <a:t>Magic Shop</a:t>
            </a:r>
          </a:p>
        </p:txBody>
      </p:sp>
      <p:pic>
        <p:nvPicPr>
          <p:cNvPr id="13" name="Picture 12" descr="app_caf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07630" y="1783080"/>
            <a:ext cx="754380" cy="75438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526584" y="2555748"/>
            <a:ext cx="2116470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000" b="1" i="0">
                <a:solidFill>
                  <a:srgbClr val="2A2A2E"/>
                </a:solidFill>
                <a:latin typeface="Calibri"/>
              </a:rPr>
              <a:t>Café</a:t>
            </a:r>
          </a:p>
        </p:txBody>
      </p:sp>
      <p:pic>
        <p:nvPicPr>
          <p:cNvPr id="15" name="Picture 14" descr="app_kapibara_book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9685" y="2958084"/>
            <a:ext cx="754380" cy="7543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48640" y="3730752"/>
            <a:ext cx="2116470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000" b="1" i="0">
                <a:solidFill>
                  <a:srgbClr val="2A2A2E"/>
                </a:solidFill>
                <a:latin typeface="Calibri"/>
              </a:rPr>
              <a:t>Kapibara Book</a:t>
            </a:r>
          </a:p>
        </p:txBody>
      </p:sp>
      <p:pic>
        <p:nvPicPr>
          <p:cNvPr id="17" name="Picture 16" descr="app_capybara_boo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74171" y="2958084"/>
            <a:ext cx="754380" cy="75438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93126" y="3730752"/>
            <a:ext cx="2116470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000" b="1" i="0">
                <a:solidFill>
                  <a:srgbClr val="2A2A2E"/>
                </a:solidFill>
                <a:latin typeface="Calibri"/>
              </a:rPr>
              <a:t>Capybara Boom</a:t>
            </a:r>
          </a:p>
        </p:txBody>
      </p:sp>
      <p:pic>
        <p:nvPicPr>
          <p:cNvPr id="19" name="Picture 18" descr="app_maths_quest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18657" y="2958084"/>
            <a:ext cx="754380" cy="75438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037612" y="3730752"/>
            <a:ext cx="2116470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000" b="1" i="0">
                <a:solidFill>
                  <a:srgbClr val="2A2A2E"/>
                </a:solidFill>
                <a:latin typeface="Calibri"/>
              </a:rPr>
              <a:t>Maths Quest</a:t>
            </a:r>
          </a:p>
        </p:txBody>
      </p:sp>
      <p:pic>
        <p:nvPicPr>
          <p:cNvPr id="21" name="Picture 20" descr="app_trave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63143" y="2958084"/>
            <a:ext cx="754380" cy="75438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282098" y="3730752"/>
            <a:ext cx="2116470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000" b="1" i="0">
                <a:solidFill>
                  <a:srgbClr val="2A2A2E"/>
                </a:solidFill>
                <a:latin typeface="Calibri"/>
              </a:rPr>
              <a:t>Travel Map</a:t>
            </a:r>
          </a:p>
        </p:txBody>
      </p:sp>
      <p:pic>
        <p:nvPicPr>
          <p:cNvPr id="23" name="Picture 22" descr="app_hollow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07630" y="2958084"/>
            <a:ext cx="754380" cy="75438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526584" y="3730752"/>
            <a:ext cx="2116470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000" b="1" i="0">
                <a:solidFill>
                  <a:srgbClr val="2A2A2E"/>
                </a:solidFill>
                <a:latin typeface="Calibri"/>
              </a:rPr>
              <a:t>The Hollow</a:t>
            </a:r>
          </a:p>
        </p:txBody>
      </p:sp>
      <p:pic>
        <p:nvPicPr>
          <p:cNvPr id="25" name="Picture 24" descr="app_garden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29685" y="4133088"/>
            <a:ext cx="754380" cy="75438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48640" y="4905756"/>
            <a:ext cx="2116470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000" b="1" i="0">
                <a:solidFill>
                  <a:srgbClr val="2A2A2E"/>
                </a:solidFill>
                <a:latin typeface="Calibri"/>
              </a:rPr>
              <a:t>Garden of Words</a:t>
            </a:r>
          </a:p>
        </p:txBody>
      </p:sp>
      <p:pic>
        <p:nvPicPr>
          <p:cNvPr id="27" name="Picture 26" descr="app_walkabout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74171" y="4133088"/>
            <a:ext cx="754380" cy="75438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793126" y="4905756"/>
            <a:ext cx="2116470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000" b="1" i="0">
                <a:solidFill>
                  <a:srgbClr val="2A2A2E"/>
                </a:solidFill>
                <a:latin typeface="Calibri"/>
              </a:rPr>
              <a:t>Walkabout</a:t>
            </a:r>
          </a:p>
        </p:txBody>
      </p:sp>
      <p:pic>
        <p:nvPicPr>
          <p:cNvPr id="29" name="Picture 28" descr="app_lantern_keeper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18657" y="4133088"/>
            <a:ext cx="754380" cy="75438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037612" y="4905756"/>
            <a:ext cx="2116470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000" b="1" i="0">
                <a:solidFill>
                  <a:srgbClr val="2A2A2E"/>
                </a:solidFill>
                <a:latin typeface="Calibri"/>
              </a:rPr>
              <a:t>Lantern Keeper</a:t>
            </a:r>
          </a:p>
        </p:txBody>
      </p:sp>
      <p:pic>
        <p:nvPicPr>
          <p:cNvPr id="31" name="Picture 30" descr="app_firefly_reader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63143" y="4133088"/>
            <a:ext cx="754380" cy="75438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282098" y="4905756"/>
            <a:ext cx="2116470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000" b="1" i="0">
                <a:solidFill>
                  <a:srgbClr val="2A2A2E"/>
                </a:solidFill>
                <a:latin typeface="Calibri"/>
              </a:rPr>
              <a:t>Firefly Reader</a:t>
            </a:r>
          </a:p>
        </p:txBody>
      </p:sp>
      <p:pic>
        <p:nvPicPr>
          <p:cNvPr id="33" name="Picture 32" descr="app_bookshelf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207630" y="4133088"/>
            <a:ext cx="754380" cy="75438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9526584" y="4905756"/>
            <a:ext cx="2116470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000" b="1" i="0">
                <a:solidFill>
                  <a:srgbClr val="2A2A2E"/>
                </a:solidFill>
                <a:latin typeface="Calibri"/>
              </a:rPr>
              <a:t>Arianna's Bookshelf</a:t>
            </a:r>
          </a:p>
        </p:txBody>
      </p:sp>
      <p:pic>
        <p:nvPicPr>
          <p:cNvPr id="35" name="Picture 34" descr="app_kitchen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29685" y="5308092"/>
            <a:ext cx="754380" cy="75438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548640" y="6080760"/>
            <a:ext cx="2116470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000" b="1" i="0">
                <a:solidFill>
                  <a:srgbClr val="2A2A2E"/>
                </a:solidFill>
                <a:latin typeface="Calibri"/>
              </a:rPr>
              <a:t>Arianna's Kitchen</a:t>
            </a:r>
          </a:p>
        </p:txBody>
      </p:sp>
      <p:pic>
        <p:nvPicPr>
          <p:cNvPr id="37" name="Picture 36" descr="app_adventure_jar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474171" y="5308092"/>
            <a:ext cx="754380" cy="75438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2793126" y="6080760"/>
            <a:ext cx="2116470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000" b="1" i="0">
                <a:solidFill>
                  <a:srgbClr val="2A2A2E"/>
                </a:solidFill>
                <a:latin typeface="Calibri"/>
              </a:rPr>
              <a:t>Adventure Jar</a:t>
            </a:r>
          </a:p>
        </p:txBody>
      </p:sp>
      <p:pic>
        <p:nvPicPr>
          <p:cNvPr id="39" name="Picture 38" descr="app_suitcas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718657" y="5308092"/>
            <a:ext cx="754380" cy="75438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5037612" y="6080760"/>
            <a:ext cx="2116470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000" b="1" i="0">
                <a:solidFill>
                  <a:srgbClr val="2A2A2E"/>
                </a:solidFill>
                <a:latin typeface="Calibri"/>
              </a:rPr>
              <a:t>Suitcase</a:t>
            </a:r>
          </a:p>
        </p:txBody>
      </p:sp>
      <p:pic>
        <p:nvPicPr>
          <p:cNvPr id="41" name="Picture 40" descr="app_britannia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963143" y="5308092"/>
            <a:ext cx="754380" cy="75438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7282098" y="6080760"/>
            <a:ext cx="2116470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000" b="1" i="0">
                <a:solidFill>
                  <a:srgbClr val="2A2A2E"/>
                </a:solidFill>
                <a:latin typeface="Calibri"/>
              </a:rPr>
              <a:t>BriTannia'State</a:t>
            </a:r>
          </a:p>
        </p:txBody>
      </p:sp>
      <p:pic>
        <p:nvPicPr>
          <p:cNvPr id="43" name="Picture 42" descr="app_iskra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207630" y="5308092"/>
            <a:ext cx="754380" cy="754380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9526584" y="6080760"/>
            <a:ext cx="2116470" cy="292608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000" b="1" i="0">
                <a:solidFill>
                  <a:srgbClr val="2A2A2E"/>
                </a:solidFill>
                <a:latin typeface="Calibri"/>
              </a:rPr>
              <a:t>Iskra · Искра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48640" y="6446520"/>
            <a:ext cx="1106424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200" b="0" i="1">
                <a:solidFill>
                  <a:srgbClr val="55555E"/>
                </a:solidFill>
                <a:latin typeface="Calibri"/>
              </a:rPr>
              <a:t>All live at Cloudflare Pages · Netlify · Cloudflare Workers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BF5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502920"/>
            <a:ext cx="1097280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E5A9B3"/>
                </a:solidFill>
                <a:latin typeface="Calibri"/>
              </a:rPr>
              <a:t>02 · THE PORTFOLIO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822960"/>
            <a:ext cx="10972800" cy="8229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3200" b="1" i="0">
                <a:solidFill>
                  <a:srgbClr val="2A2A2E"/>
                </a:solidFill>
                <a:latin typeface="Cambria"/>
              </a:rPr>
              <a:t>Every app · category · tech · live URL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48640" y="1920240"/>
          <a:ext cx="11064240" cy="4389120.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6060"/>
                <a:gridCol w="2766060"/>
                <a:gridCol w="2766060"/>
                <a:gridCol w="2766060"/>
              </a:tblGrid>
              <a:tr h="258183">
                <a:tc>
                  <a:txBody>
                    <a:bodyPr/>
                    <a:lstStyle/>
                    <a:p>
                      <a:r>
                        <a:rPr b="1" sz="1200">
                          <a:solidFill>
                            <a:srgbClr val="FBF5EA"/>
                          </a:solidFill>
                          <a:latin typeface="Calibri"/>
                        </a:rPr>
                        <a:t>App</a:t>
                      </a:r>
                    </a:p>
                  </a:txBody>
                  <a:tcPr>
                    <a:solidFill>
                      <a:srgbClr val="2A2A2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b="1" sz="1200">
                          <a:solidFill>
                            <a:srgbClr val="FBF5EA"/>
                          </a:solidFill>
                          <a:latin typeface="Calibri"/>
                        </a:rPr>
                        <a:t>Category</a:t>
                      </a:r>
                    </a:p>
                  </a:txBody>
                  <a:tcPr>
                    <a:solidFill>
                      <a:srgbClr val="2A2A2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b="1" sz="1200">
                          <a:solidFill>
                            <a:srgbClr val="FBF5EA"/>
                          </a:solidFill>
                          <a:latin typeface="Calibri"/>
                        </a:rPr>
                        <a:t>Tech</a:t>
                      </a:r>
                    </a:p>
                  </a:txBody>
                  <a:tcPr>
                    <a:solidFill>
                      <a:srgbClr val="2A2A2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b="1" sz="1200">
                          <a:solidFill>
                            <a:srgbClr val="FBF5EA"/>
                          </a:solidFill>
                          <a:latin typeface="Calibri"/>
                        </a:rPr>
                        <a:t>Lives at</a:t>
                      </a:r>
                    </a:p>
                  </a:txBody>
                  <a:tcPr>
                    <a:solidFill>
                      <a:srgbClr val="2A2A2E"/>
                    </a:solidFill>
                  </a:tcPr>
                </a:tc>
              </a:tr>
              <a:tr h="258183"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A2A2E"/>
                          </a:solidFill>
                          <a:latin typeface="Calibri"/>
                        </a:rPr>
                        <a:t>Story House 3D</a:t>
                      </a:r>
                    </a:p>
                  </a:txBody>
                  <a:tcPr>
                    <a:solidFill>
                      <a:srgbClr val="FFFB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A2A2E"/>
                          </a:solidFill>
                          <a:latin typeface="Calibri"/>
                        </a:rPr>
                        <a:t>kids · flagship 3D</a:t>
                      </a:r>
                    </a:p>
                  </a:txBody>
                  <a:tcPr>
                    <a:solidFill>
                      <a:srgbClr val="FFFB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A2A2E"/>
                          </a:solidFill>
                          <a:latin typeface="Calibri"/>
                        </a:rPr>
                        <a:t>three.js r128 · Meshy pipeline</a:t>
                      </a:r>
                    </a:p>
                  </a:txBody>
                  <a:tcPr>
                    <a:solidFill>
                      <a:srgbClr val="FFFB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A2A2E"/>
                          </a:solidFill>
                          <a:latin typeface="Calibri"/>
                        </a:rPr>
                        <a:t>story-house-3d.pages.dev</a:t>
                      </a:r>
                    </a:p>
                  </a:txBody>
                  <a:tcPr>
                    <a:solidFill>
                      <a:srgbClr val="FFFBF4"/>
                    </a:solidFill>
                  </a:tcPr>
                </a:tc>
              </a:tr>
              <a:tr h="258183"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A2A2E"/>
                          </a:solidFill>
                          <a:latin typeface="Calibri"/>
                        </a:rPr>
                        <a:t>Story House 2D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A2A2E"/>
                          </a:solidFill>
                          <a:latin typeface="Calibri"/>
                        </a:rPr>
                        <a:t>kids · 2D dollhouse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A2A2E"/>
                          </a:solidFill>
                          <a:latin typeface="Calibri"/>
                        </a:rPr>
                        <a:t>vanilla JS · postbox + Keepsake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A2A2E"/>
                          </a:solidFill>
                          <a:latin typeface="Calibri"/>
                        </a:rPr>
                        <a:t>story-house.pages.dev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258183"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A2A2E"/>
                          </a:solidFill>
                          <a:latin typeface="Calibri"/>
                        </a:rPr>
                        <a:t>Sleeping Isles</a:t>
                      </a:r>
                    </a:p>
                  </a:txBody>
                  <a:tcPr>
                    <a:solidFill>
                      <a:srgbClr val="FFFB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A2A2E"/>
                          </a:solidFill>
                          <a:latin typeface="Calibri"/>
                        </a:rPr>
                        <a:t>kids · point-and-click</a:t>
                      </a:r>
                    </a:p>
                  </a:txBody>
                  <a:tcPr>
                    <a:solidFill>
                      <a:srgbClr val="FFFB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A2A2E"/>
                          </a:solidFill>
                          <a:latin typeface="Calibri"/>
                        </a:rPr>
                        <a:t>vanilla JS · inventory + NPCs</a:t>
                      </a:r>
                    </a:p>
                  </a:txBody>
                  <a:tcPr>
                    <a:solidFill>
                      <a:srgbClr val="FFFB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A2A2E"/>
                          </a:solidFill>
                          <a:latin typeface="Calibri"/>
                        </a:rPr>
                        <a:t>:8788 (dev)</a:t>
                      </a:r>
                    </a:p>
                  </a:txBody>
                  <a:tcPr>
                    <a:solidFill>
                      <a:srgbClr val="FFFBF4"/>
                    </a:solidFill>
                  </a:tcPr>
                </a:tc>
              </a:tr>
              <a:tr h="258183"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A2A2E"/>
                          </a:solidFill>
                          <a:latin typeface="Calibri"/>
                        </a:rPr>
                        <a:t>Magic Shop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A2A2E"/>
                          </a:solidFill>
                          <a:latin typeface="Calibri"/>
                        </a:rPr>
                        <a:t>kids · business sim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A2A2E"/>
                          </a:solidFill>
                          <a:latin typeface="Calibri"/>
                        </a:rPr>
                        <a:t>vanilla JS · ledger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A2A2E"/>
                          </a:solidFill>
                          <a:latin typeface="Calibri"/>
                        </a:rPr>
                        <a:t>:8766 (dev)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258183"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A2A2E"/>
                          </a:solidFill>
                          <a:latin typeface="Calibri"/>
                        </a:rPr>
                        <a:t>Café</a:t>
                      </a:r>
                    </a:p>
                  </a:txBody>
                  <a:tcPr>
                    <a:solidFill>
                      <a:srgbClr val="FFFB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A2A2E"/>
                          </a:solidFill>
                          <a:latin typeface="Calibri"/>
                        </a:rPr>
                        <a:t>kids · cooking</a:t>
                      </a:r>
                    </a:p>
                  </a:txBody>
                  <a:tcPr>
                    <a:solidFill>
                      <a:srgbClr val="FFFB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A2A2E"/>
                          </a:solidFill>
                          <a:latin typeface="Calibri"/>
                        </a:rPr>
                        <a:t>vanilla JS · nutrition rules</a:t>
                      </a:r>
                    </a:p>
                  </a:txBody>
                  <a:tcPr>
                    <a:solidFill>
                      <a:srgbClr val="FFFB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A2A2E"/>
                          </a:solidFill>
                          <a:latin typeface="Calibri"/>
                        </a:rPr>
                        <a:t>:8768 (dev)</a:t>
                      </a:r>
                    </a:p>
                  </a:txBody>
                  <a:tcPr>
                    <a:solidFill>
                      <a:srgbClr val="FFFBF4"/>
                    </a:solidFill>
                  </a:tcPr>
                </a:tc>
              </a:tr>
              <a:tr h="258183"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A2A2E"/>
                          </a:solidFill>
                          <a:latin typeface="Calibri"/>
                        </a:rPr>
                        <a:t>Kapibara Book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A2A2E"/>
                          </a:solidFill>
                          <a:latin typeface="Calibri"/>
                        </a:rPr>
                        <a:t>kids · picture book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A2A2E"/>
                          </a:solidFill>
                          <a:latin typeface="Calibri"/>
                        </a:rPr>
                        <a:t>vanilla JS · dress-up + camera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A2A2E"/>
                          </a:solidFill>
                          <a:latin typeface="Calibri"/>
                        </a:rPr>
                        <a:t>:8780 (dev)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258183"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A2A2E"/>
                          </a:solidFill>
                          <a:latin typeface="Calibri"/>
                        </a:rPr>
                        <a:t>Capybara Boom</a:t>
                      </a:r>
                    </a:p>
                  </a:txBody>
                  <a:tcPr>
                    <a:solidFill>
                      <a:srgbClr val="FFFB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A2A2E"/>
                          </a:solidFill>
                          <a:latin typeface="Calibri"/>
                        </a:rPr>
                        <a:t>kids · card game</a:t>
                      </a:r>
                    </a:p>
                  </a:txBody>
                  <a:tcPr>
                    <a:solidFill>
                      <a:srgbClr val="FFFB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A2A2E"/>
                          </a:solidFill>
                          <a:latin typeface="Calibri"/>
                        </a:rPr>
                        <a:t>vanilla JS · card engine</a:t>
                      </a:r>
                    </a:p>
                  </a:txBody>
                  <a:tcPr>
                    <a:solidFill>
                      <a:srgbClr val="FFFB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A2A2E"/>
                          </a:solidFill>
                          <a:latin typeface="Calibri"/>
                        </a:rPr>
                        <a:t>:8791 (dev)</a:t>
                      </a:r>
                    </a:p>
                  </a:txBody>
                  <a:tcPr>
                    <a:solidFill>
                      <a:srgbClr val="FFFBF4"/>
                    </a:solidFill>
                  </a:tcPr>
                </a:tc>
              </a:tr>
              <a:tr h="258183"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A2A2E"/>
                          </a:solidFill>
                          <a:latin typeface="Calibri"/>
                        </a:rPr>
                        <a:t>Maths Quest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A2A2E"/>
                          </a:solidFill>
                          <a:latin typeface="Calibri"/>
                        </a:rPr>
                        <a:t>kids · pedagogy maths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A2A2E"/>
                          </a:solidFill>
                          <a:latin typeface="Calibri"/>
                        </a:rPr>
                        <a:t>vanilla JS · 6 regions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A2A2E"/>
                          </a:solidFill>
                          <a:latin typeface="Calibri"/>
                        </a:rPr>
                        <a:t>:8771 (dev)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258183"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A2A2E"/>
                          </a:solidFill>
                          <a:latin typeface="Calibri"/>
                        </a:rPr>
                        <a:t>Travel Scratch Map</a:t>
                      </a:r>
                    </a:p>
                  </a:txBody>
                  <a:tcPr>
                    <a:solidFill>
                      <a:srgbClr val="FFFB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A2A2E"/>
                          </a:solidFill>
                          <a:latin typeface="Calibri"/>
                        </a:rPr>
                        <a:t>kids · geography</a:t>
                      </a:r>
                    </a:p>
                  </a:txBody>
                  <a:tcPr>
                    <a:solidFill>
                      <a:srgbClr val="FFFB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A2A2E"/>
                          </a:solidFill>
                          <a:latin typeface="Calibri"/>
                        </a:rPr>
                        <a:t>vanilla JS · SVG world</a:t>
                      </a:r>
                    </a:p>
                  </a:txBody>
                  <a:tcPr>
                    <a:solidFill>
                      <a:srgbClr val="FFFB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A2A2E"/>
                          </a:solidFill>
                          <a:latin typeface="Calibri"/>
                        </a:rPr>
                        <a:t>:8769 (dev)</a:t>
                      </a:r>
                    </a:p>
                  </a:txBody>
                  <a:tcPr>
                    <a:solidFill>
                      <a:srgbClr val="FFFBF4"/>
                    </a:solidFill>
                  </a:tcPr>
                </a:tc>
              </a:tr>
              <a:tr h="258183"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A2A2E"/>
                          </a:solidFill>
                          <a:latin typeface="Calibri"/>
                        </a:rPr>
                        <a:t>The Hollow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A2A2E"/>
                          </a:solidFill>
                          <a:latin typeface="Calibri"/>
                        </a:rPr>
                        <a:t>kids · cozy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A2A2E"/>
                          </a:solidFill>
                          <a:latin typeface="Calibri"/>
                        </a:rPr>
                        <a:t>vanilla JS · listening game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A2A2E"/>
                          </a:solidFill>
                          <a:latin typeface="Calibri"/>
                        </a:rPr>
                        <a:t>:8782 (dev)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258183"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A2A2E"/>
                          </a:solidFill>
                          <a:latin typeface="Calibri"/>
                        </a:rPr>
                        <a:t>Garden of Words</a:t>
                      </a:r>
                    </a:p>
                  </a:txBody>
                  <a:tcPr>
                    <a:solidFill>
                      <a:srgbClr val="FFFB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A2A2E"/>
                          </a:solidFill>
                          <a:latin typeface="Calibri"/>
                        </a:rPr>
                        <a:t>kids · slow-play</a:t>
                      </a:r>
                    </a:p>
                  </a:txBody>
                  <a:tcPr>
                    <a:solidFill>
                      <a:srgbClr val="FFFB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A2A2E"/>
                          </a:solidFill>
                          <a:latin typeface="Calibri"/>
                        </a:rPr>
                        <a:t>vanilla JS · real-day cadence</a:t>
                      </a:r>
                    </a:p>
                  </a:txBody>
                  <a:tcPr>
                    <a:solidFill>
                      <a:srgbClr val="FFFB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A2A2E"/>
                          </a:solidFill>
                          <a:latin typeface="Calibri"/>
                        </a:rPr>
                        <a:t>:8781 (dev)</a:t>
                      </a:r>
                    </a:p>
                  </a:txBody>
                  <a:tcPr>
                    <a:solidFill>
                      <a:srgbClr val="FFFBF4"/>
                    </a:solidFill>
                  </a:tcPr>
                </a:tc>
              </a:tr>
              <a:tr h="258183"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A2A2E"/>
                          </a:solidFill>
                          <a:latin typeface="Calibri"/>
                        </a:rPr>
                        <a:t>Iskra · Искра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A2A2E"/>
                          </a:solidFill>
                          <a:latin typeface="Calibri"/>
                        </a:rPr>
                        <a:t>couples · RU/EN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A2A2E"/>
                          </a:solidFill>
                          <a:latin typeface="Calibri"/>
                        </a:rPr>
                        <a:t>vanilla JS · KV sync · i18n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A2A2E"/>
                          </a:solidFill>
                          <a:latin typeface="Calibri"/>
                        </a:rPr>
                        <a:t>iskra.pages.dev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258183"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A2A2E"/>
                          </a:solidFill>
                          <a:latin typeface="Calibri"/>
                        </a:rPr>
                        <a:t>Papa's Magic Workshop</a:t>
                      </a:r>
                    </a:p>
                  </a:txBody>
                  <a:tcPr>
                    <a:solidFill>
                      <a:srgbClr val="FFFB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A2A2E"/>
                          </a:solidFill>
                          <a:latin typeface="Calibri"/>
                        </a:rPr>
                        <a:t>3D · drawings→toys</a:t>
                      </a:r>
                    </a:p>
                  </a:txBody>
                  <a:tcPr>
                    <a:solidFill>
                      <a:srgbClr val="FFFB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A2A2E"/>
                          </a:solidFill>
                          <a:latin typeface="Calibri"/>
                        </a:rPr>
                        <a:t>three.js · Meshy image-to-3D</a:t>
                      </a:r>
                    </a:p>
                  </a:txBody>
                  <a:tcPr>
                    <a:solidFill>
                      <a:srgbClr val="FFFB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A2A2E"/>
                          </a:solidFill>
                          <a:latin typeface="Calibri"/>
                        </a:rPr>
                        <a:t>magic-workshop.pages.dev</a:t>
                      </a:r>
                    </a:p>
                  </a:txBody>
                  <a:tcPr>
                    <a:solidFill>
                      <a:srgbClr val="FFFBF4"/>
                    </a:solidFill>
                  </a:tcPr>
                </a:tc>
              </a:tr>
              <a:tr h="258183"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A2A2E"/>
                          </a:solidFill>
                          <a:latin typeface="Calibri"/>
                        </a:rPr>
                        <a:t>Scribe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A2A2E"/>
                          </a:solidFill>
                          <a:latin typeface="Calibri"/>
                        </a:rPr>
                        <a:t>utility · voice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A2A2E"/>
                          </a:solidFill>
                          <a:latin typeface="Calibri"/>
                        </a:rPr>
                        <a:t>Cloudflare Worker · Whisper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A2A2E"/>
                          </a:solidFill>
                          <a:latin typeface="Calibri"/>
                        </a:rPr>
                        <a:t>scribe.david-c73.workers.dev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258183"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A2A2E"/>
                          </a:solidFill>
                          <a:latin typeface="Calibri"/>
                        </a:rPr>
                        <a:t>Arianna's Build World</a:t>
                      </a:r>
                    </a:p>
                  </a:txBody>
                  <a:tcPr>
                    <a:solidFill>
                      <a:srgbClr val="FFFB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A2A2E"/>
                          </a:solidFill>
                          <a:latin typeface="Calibri"/>
                        </a:rPr>
                        <a:t>3D · build space</a:t>
                      </a:r>
                    </a:p>
                  </a:txBody>
                  <a:tcPr>
                    <a:solidFill>
                      <a:srgbClr val="FFFB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A2A2E"/>
                          </a:solidFill>
                          <a:latin typeface="Calibri"/>
                        </a:rPr>
                        <a:t>three.js r128 · touch orbit</a:t>
                      </a:r>
                    </a:p>
                  </a:txBody>
                  <a:tcPr>
                    <a:solidFill>
                      <a:srgbClr val="FFFB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A2A2E"/>
                          </a:solidFill>
                          <a:latin typeface="Calibri"/>
                        </a:rPr>
                        <a:t>prototype</a:t>
                      </a:r>
                    </a:p>
                  </a:txBody>
                  <a:tcPr>
                    <a:solidFill>
                      <a:srgbClr val="FFFBF4"/>
                    </a:solidFill>
                  </a:tcPr>
                </a:tc>
              </a:tr>
              <a:tr h="258192"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A2A2E"/>
                          </a:solidFill>
                          <a:latin typeface="Calibri"/>
                        </a:rPr>
                        <a:t>railplanning.tools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A2A2E"/>
                          </a:solidFill>
                          <a:latin typeface="Calibri"/>
                        </a:rPr>
                        <a:t>commercial · rail ops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A2A2E"/>
                          </a:solidFill>
                          <a:latin typeface="Calibri"/>
                        </a:rPr>
                        <a:t>Supabase · Postgres · multi-app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100">
                          <a:solidFill>
                            <a:srgbClr val="2A2A2E"/>
                          </a:solidFill>
                          <a:latin typeface="Calibri"/>
                        </a:rPr>
                        <a:t>railplanning.tools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BF5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divider_portfoli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2651760"/>
            <a:ext cx="11247120" cy="1463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7200" b="1" i="0">
                <a:solidFill>
                  <a:srgbClr val="2A2A2E"/>
                </a:solidFill>
                <a:latin typeface="Cambria"/>
              </a:rPr>
              <a:t>App Deep Dives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4297680"/>
            <a:ext cx="11247120" cy="7315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2200" b="0" i="1">
                <a:solidFill>
                  <a:srgbClr val="55555E"/>
                </a:solidFill>
                <a:latin typeface="Calibri"/>
              </a:rPr>
              <a:t>The six that show the range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BF5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app_story_house_3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48640"/>
            <a:ext cx="4754880" cy="475488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200400" y="3291840"/>
            <a:ext cx="1691640" cy="2622042"/>
          </a:xfrm>
          <a:prstGeom prst="roundRect">
            <a:avLst>
              <a:gd name="adj" fmla="val 12000"/>
            </a:avLst>
          </a:prstGeom>
          <a:solidFill>
            <a:srgbClr val="FBF5EA"/>
          </a:solidFill>
          <a:ln w="19050">
            <a:solidFill>
              <a:srgbClr val="2A2A2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Picture 4" descr="live_story_house_3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264" y="3346704"/>
            <a:ext cx="1581912" cy="25123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0400" y="5959602"/>
            <a:ext cx="1691640" cy="25603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000" b="1" i="0">
                <a:solidFill>
                  <a:srgbClr val="E5A9B3"/>
                </a:solidFill>
                <a:latin typeface="Calibri"/>
              </a:rPr>
              <a:t>LIVE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5852160"/>
            <a:ext cx="475488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900" b="0" i="1">
                <a:solidFill>
                  <a:srgbClr val="55555E"/>
                </a:solidFill>
                <a:latin typeface="Calibri"/>
              </a:rPr>
              <a:t>hero render + live screenshot inset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77840" y="640080"/>
            <a:ext cx="54864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E5A9B3"/>
                </a:solidFill>
                <a:latin typeface="Calibri"/>
              </a:rPr>
              <a:t>APP · DEEP DIVE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77840" y="1051560"/>
            <a:ext cx="6400800" cy="10058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4200" b="1" i="0">
                <a:solidFill>
                  <a:srgbClr val="2A2A2E"/>
                </a:solidFill>
                <a:latin typeface="Cambria"/>
              </a:rPr>
              <a:t>Story House 3D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77840" y="1965960"/>
            <a:ext cx="64008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700" b="0" i="1">
                <a:solidFill>
                  <a:srgbClr val="55555E"/>
                </a:solidFill>
                <a:latin typeface="Calibri"/>
              </a:rPr>
              <a:t>A walkable painterly dollhouse for phones and tablets.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577840" y="2697480"/>
            <a:ext cx="1463040" cy="347472"/>
          </a:xfrm>
          <a:prstGeom prst="roundRect">
            <a:avLst>
              <a:gd name="adj" fmla="val 50000"/>
            </a:avLst>
          </a:prstGeom>
          <a:solidFill>
            <a:srgbClr val="B8CFB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tIns="18288" bIns="18288"/>
          <a:lstStyle/>
          <a:p>
            <a:pPr algn="ctr"/>
            <a:r>
              <a:rPr sz="1100" b="1">
                <a:solidFill>
                  <a:srgbClr val="2A2A2E"/>
                </a:solidFill>
                <a:latin typeface="Calibri"/>
              </a:rPr>
              <a:t>LIVE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178040" y="2697480"/>
            <a:ext cx="4526280" cy="347472"/>
          </a:xfrm>
          <a:prstGeom prst="roundRect">
            <a:avLst>
              <a:gd name="adj" fmla="val 50000"/>
            </a:avLst>
          </a:prstGeom>
          <a:solidFill>
            <a:srgbClr val="E5A9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tIns="18288" bIns="18288"/>
          <a:lstStyle/>
          <a:p>
            <a:pPr algn="ctr"/>
            <a:r>
              <a:rPr sz="1100" b="1">
                <a:solidFill>
                  <a:srgbClr val="FBF5EA"/>
                </a:solidFill>
                <a:latin typeface="Calibri"/>
              </a:rPr>
              <a:t>LIVE at story-house-3d.pages.dev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77840" y="3154680"/>
            <a:ext cx="612648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1">
                <a:solidFill>
                  <a:srgbClr val="55555E"/>
                </a:solidFill>
                <a:latin typeface="Calibri"/>
              </a:rPr>
              <a:t>code/walkabout-3d/index.html · single-file three.js app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577840" y="3520440"/>
            <a:ext cx="6126480" cy="91440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5760720" y="3611880"/>
            <a:ext cx="27432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1" i="0">
                <a:solidFill>
                  <a:srgbClr val="E5A9B3"/>
                </a:solidFill>
                <a:latin typeface="Calibri"/>
              </a:rPr>
              <a:t>STACK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60720" y="3886200"/>
            <a:ext cx="585216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 i="0">
                <a:solidFill>
                  <a:srgbClr val="2A2A2E"/>
                </a:solidFill>
                <a:latin typeface="Calibri"/>
              </a:rPr>
              <a:t>three.js r128 · custom touch-orbit camera · GLB assets · draco compression · Cloudflare Pages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577840" y="4572000"/>
            <a:ext cx="2926080" cy="182880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5760720" y="4690872"/>
            <a:ext cx="27432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1" i="0">
                <a:solidFill>
                  <a:srgbClr val="E5A9B3"/>
                </a:solidFill>
                <a:latin typeface="Calibri"/>
              </a:rPr>
              <a:t>HARDEST PROBLEM SOLVED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60720" y="4983480"/>
            <a:ext cx="2697480" cy="12801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0" i="0">
                <a:solidFill>
                  <a:srgbClr val="2A2A2E"/>
                </a:solidFill>
                <a:latin typeface="Calibri"/>
              </a:rPr>
              <a:t>Making 38 friend-character GLBs load lazily without blowing the phone budget. Solved with a lazy Friends picker + a shared instanced prop library + gltf-transform draco.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778240" y="4572000"/>
            <a:ext cx="2926080" cy="182880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8961120" y="4690872"/>
            <a:ext cx="27432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1" i="0">
                <a:solidFill>
                  <a:srgbClr val="E5A9B3"/>
                </a:solidFill>
                <a:latin typeface="Calibri"/>
              </a:rPr>
              <a:t>NOVEL CHOICES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961120" y="4983480"/>
            <a:ext cx="2697480" cy="12801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0" i="0">
                <a:solidFill>
                  <a:srgbClr val="2A2A2E"/>
                </a:solidFill>
                <a:latin typeface="Calibri"/>
              </a:rPr>
              <a:t>Custom animated water + lapping foam waterline in fragment shader (verified across day/sunset/night). Party button that emotes all present characters at once. Single-file HTML app — no bundler.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BF5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502920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E5A9B3"/>
                </a:solidFill>
                <a:latin typeface="Calibri"/>
              </a:rPr>
              <a:t>STORY HOUSE 3D · ASSETS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868680"/>
            <a:ext cx="11064240" cy="8229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2800" b="1" i="0">
                <a:solidFill>
                  <a:srgbClr val="2A2A2E"/>
                </a:solidFill>
                <a:latin typeface="Cambria"/>
              </a:rPr>
              <a:t>The shared 3D asset library — the reason the pipeline pays off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1874519"/>
            <a:ext cx="11064240" cy="12801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700" b="0" i="1">
                <a:solidFill>
                  <a:srgbClr val="55555E"/>
                </a:solidFill>
                <a:latin typeface="Calibri"/>
              </a:rPr>
              <a:t>One capybara, one tree set, one food set, one furniture set — reused across Story House 3D, Café, Magic Shop, Kapibara, Sleeping Isles.</a:t>
            </a:r>
          </a:p>
          <a:p>
            <a:pPr algn="l"/>
            <a:r>
              <a:rPr sz="1700" b="0" i="1">
                <a:solidFill>
                  <a:srgbClr val="55555E"/>
                </a:solidFill>
                <a:latin typeface="Calibri"/>
              </a:rPr>
              <a:t>Ship more games for less. The library is the moat.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48640" y="3291840"/>
            <a:ext cx="11064240" cy="68580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777240" y="3410712"/>
            <a:ext cx="182880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400" b="1" i="0">
                <a:solidFill>
                  <a:srgbClr val="E5A9B3"/>
                </a:solidFill>
                <a:latin typeface="Calibri"/>
              </a:rPr>
              <a:t>Characters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06040" y="3410712"/>
            <a:ext cx="877824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 i="0">
                <a:solidFill>
                  <a:srgbClr val="2A2A2E"/>
                </a:solidFill>
                <a:latin typeface="Calibri"/>
              </a:rPr>
              <a:t>38 friends · papa · Arianna · capybara · dog · emotes: wave (28f), sit (32f), dance (596f)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48640" y="4069080"/>
            <a:ext cx="11064240" cy="68580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777240" y="4187952"/>
            <a:ext cx="182880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400" b="1" i="0">
                <a:solidFill>
                  <a:srgbClr val="E5A9B3"/>
                </a:solidFill>
                <a:latin typeface="Calibri"/>
              </a:rPr>
              <a:t>Props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06040" y="4187952"/>
            <a:ext cx="877824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 i="0">
                <a:solidFill>
                  <a:srgbClr val="2A2A2E"/>
                </a:solidFill>
                <a:latin typeface="Calibri"/>
              </a:rPr>
              <a:t>hero-palm · hero-gardentree · hero-rocks · hero-hedge · food · furniture · vehicles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48640" y="4846320"/>
            <a:ext cx="11064240" cy="68580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777240" y="4965192"/>
            <a:ext cx="182880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400" b="1" i="0">
                <a:solidFill>
                  <a:srgbClr val="E5A9B3"/>
                </a:solidFill>
                <a:latin typeface="Calibri"/>
              </a:rPr>
              <a:t>Places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06040" y="4965192"/>
            <a:ext cx="877824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 i="0">
                <a:solidFill>
                  <a:srgbClr val="2A2A2E"/>
                </a:solidFill>
                <a:latin typeface="Calibri"/>
              </a:rPr>
              <a:t>bedroom · kitchen · living room · garden · beach · park (day/sunset/night)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48640" y="5623560"/>
            <a:ext cx="11064240" cy="68580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777240" y="5742432"/>
            <a:ext cx="182880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400" b="1" i="0">
                <a:solidFill>
                  <a:srgbClr val="E5A9B3"/>
                </a:solidFill>
                <a:latin typeface="Calibri"/>
              </a:rPr>
              <a:t>Wardrobe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06040" y="5742432"/>
            <a:ext cx="877824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 i="0">
                <a:solidFill>
                  <a:srgbClr val="2A2A2E"/>
                </a:solidFill>
                <a:latin typeface="Calibri"/>
              </a:rPr>
              <a:t>dress-up v1 outfits (parent-paid packs candidate)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BF5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app_magic_worksho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48640"/>
            <a:ext cx="4754880" cy="475488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200400" y="3291840"/>
            <a:ext cx="1691640" cy="2622042"/>
          </a:xfrm>
          <a:prstGeom prst="roundRect">
            <a:avLst>
              <a:gd name="adj" fmla="val 12000"/>
            </a:avLst>
          </a:prstGeom>
          <a:solidFill>
            <a:srgbClr val="FBF5EA"/>
          </a:solidFill>
          <a:ln w="19050">
            <a:solidFill>
              <a:srgbClr val="2A2A2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Picture 4" descr="live_magic_worksho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264" y="3346704"/>
            <a:ext cx="1581912" cy="25123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0400" y="5959602"/>
            <a:ext cx="1691640" cy="25603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000" b="1" i="0">
                <a:solidFill>
                  <a:srgbClr val="E5A9B3"/>
                </a:solidFill>
                <a:latin typeface="Calibri"/>
              </a:rPr>
              <a:t>LIVE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5852160"/>
            <a:ext cx="475488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900" b="0" i="1">
                <a:solidFill>
                  <a:srgbClr val="55555E"/>
                </a:solidFill>
                <a:latin typeface="Calibri"/>
              </a:rPr>
              <a:t>hero render + live screenshot inset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77840" y="640080"/>
            <a:ext cx="54864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E5A9B3"/>
                </a:solidFill>
                <a:latin typeface="Calibri"/>
              </a:rPr>
              <a:t>APP · DEEP DIVE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77840" y="1051560"/>
            <a:ext cx="6400800" cy="10058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4200" b="1" i="0">
                <a:solidFill>
                  <a:srgbClr val="2A2A2E"/>
                </a:solidFill>
                <a:latin typeface="Cambria"/>
              </a:rPr>
              <a:t>Papa's Magic Workshop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77840" y="1965960"/>
            <a:ext cx="64008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700" b="0" i="1">
                <a:solidFill>
                  <a:srgbClr val="55555E"/>
                </a:solidFill>
                <a:latin typeface="Calibri"/>
              </a:rPr>
              <a:t>A drawing → 3D toy magician for phones. Print-ready STL/OBJ included.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577840" y="2697480"/>
            <a:ext cx="1463040" cy="347472"/>
          </a:xfrm>
          <a:prstGeom prst="roundRect">
            <a:avLst>
              <a:gd name="adj" fmla="val 50000"/>
            </a:avLst>
          </a:prstGeom>
          <a:solidFill>
            <a:srgbClr val="B8CFB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tIns="18288" bIns="18288"/>
          <a:lstStyle/>
          <a:p>
            <a:pPr algn="ctr"/>
            <a:r>
              <a:rPr sz="1100" b="1">
                <a:solidFill>
                  <a:srgbClr val="2A2A2E"/>
                </a:solidFill>
                <a:latin typeface="Calibri"/>
              </a:rPr>
              <a:t>LIVE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178040" y="2697480"/>
            <a:ext cx="4526280" cy="347472"/>
          </a:xfrm>
          <a:prstGeom prst="roundRect">
            <a:avLst>
              <a:gd name="adj" fmla="val 50000"/>
            </a:avLst>
          </a:prstGeom>
          <a:solidFill>
            <a:srgbClr val="E5A9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tIns="18288" bIns="18288"/>
          <a:lstStyle/>
          <a:p>
            <a:pPr algn="ctr"/>
            <a:r>
              <a:rPr sz="1100" b="1">
                <a:solidFill>
                  <a:srgbClr val="FBF5EA"/>
                </a:solidFill>
                <a:latin typeface="Calibri"/>
              </a:rPr>
              <a:t>LIVE at magic-workshop.pages.dev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77840" y="3154680"/>
            <a:ext cx="612648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1">
                <a:solidFill>
                  <a:srgbClr val="55555E"/>
                </a:solidFill>
                <a:latin typeface="Calibri"/>
              </a:rPr>
              <a:t>Nova Code/magic-workshop/ · functions/api/meshy-*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577840" y="3520440"/>
            <a:ext cx="6126480" cy="91440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5760720" y="3611880"/>
            <a:ext cx="27432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1" i="0">
                <a:solidFill>
                  <a:srgbClr val="E5A9B3"/>
                </a:solidFill>
                <a:latin typeface="Calibri"/>
              </a:rPr>
              <a:t>STACK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60720" y="3886200"/>
            <a:ext cx="585216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 i="0">
                <a:solidFill>
                  <a:srgbClr val="2A2A2E"/>
                </a:solidFill>
                <a:latin typeface="Calibri"/>
              </a:rPr>
              <a:t>single-file HTML · three.js viewer · Meshy image-to-3D via Cloudflare Pages Functions · toy-box IndexedDB gallery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577840" y="4572000"/>
            <a:ext cx="2926080" cy="182880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5760720" y="4690872"/>
            <a:ext cx="27432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1" i="0">
                <a:solidFill>
                  <a:srgbClr val="E5A9B3"/>
                </a:solidFill>
                <a:latin typeface="Calibri"/>
              </a:rPr>
              <a:t>HARDEST PROBLEM SOLVED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60720" y="4983480"/>
            <a:ext cx="2697480" cy="12801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0" i="0">
                <a:solidFill>
                  <a:srgbClr val="2A2A2E"/>
                </a:solidFill>
                <a:latin typeface="Calibri"/>
              </a:rPr>
              <a:t>Hybrid child-safety flow: Arianna generates instantly with a daily magic-turn cap, PLUS a 'surprise from Papa' toggle. Parent-gated settings behind a kid-resistant math gate.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778240" y="4572000"/>
            <a:ext cx="2926080" cy="182880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8961120" y="4690872"/>
            <a:ext cx="27432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1" i="0">
                <a:solidFill>
                  <a:srgbClr val="E5A9B3"/>
                </a:solidFill>
                <a:latin typeface="Calibri"/>
              </a:rPr>
              <a:t>NOVEL CHOICES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961120" y="4983480"/>
            <a:ext cx="2697480" cy="12801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0" i="0">
                <a:solidFill>
                  <a:srgbClr val="2A2A2E"/>
                </a:solidFill>
                <a:latin typeface="Calibri"/>
              </a:rPr>
              <a:t>Two paths to production: local Node server calling shared/api-keys-helper.js; live Cloudflare uses functions/api/meshy-image-to-3d + meshy-task. Same client either way. Print-ready STL/OBJ export ties into the father-daughter 3D-printing thread.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BF5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app_iskr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48640"/>
            <a:ext cx="4754880" cy="475488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200400" y="3291840"/>
            <a:ext cx="1691640" cy="2622042"/>
          </a:xfrm>
          <a:prstGeom prst="roundRect">
            <a:avLst>
              <a:gd name="adj" fmla="val 12000"/>
            </a:avLst>
          </a:prstGeom>
          <a:solidFill>
            <a:srgbClr val="FBF5EA"/>
          </a:solidFill>
          <a:ln w="19050">
            <a:solidFill>
              <a:srgbClr val="2A2A2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Picture 4" descr="live_iskr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264" y="3346704"/>
            <a:ext cx="1581912" cy="25123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0400" y="5959602"/>
            <a:ext cx="1691640" cy="25603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000" b="1" i="0">
                <a:solidFill>
                  <a:srgbClr val="E5A9B3"/>
                </a:solidFill>
                <a:latin typeface="Calibri"/>
              </a:rPr>
              <a:t>LIVE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5852160"/>
            <a:ext cx="475488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900" b="0" i="1">
                <a:solidFill>
                  <a:srgbClr val="55555E"/>
                </a:solidFill>
                <a:latin typeface="Calibri"/>
              </a:rPr>
              <a:t>hero render + live screenshot inset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77840" y="640080"/>
            <a:ext cx="54864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E5A9B3"/>
                </a:solidFill>
                <a:latin typeface="Calibri"/>
              </a:rPr>
              <a:t>APP · DEEP DIVE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77840" y="1051560"/>
            <a:ext cx="6400800" cy="10058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4200" b="1" i="0">
                <a:solidFill>
                  <a:srgbClr val="2A2A2E"/>
                </a:solidFill>
                <a:latin typeface="Cambria"/>
              </a:rPr>
              <a:t>Iskra · Искра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77840" y="1965960"/>
            <a:ext cx="64008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700" b="0" i="1">
                <a:solidFill>
                  <a:srgbClr val="55555E"/>
                </a:solidFill>
                <a:latin typeface="Calibri"/>
              </a:rPr>
              <a:t>Bilingual RU/EN couples app — translator, cards, together mode.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577840" y="2697480"/>
            <a:ext cx="1463040" cy="347472"/>
          </a:xfrm>
          <a:prstGeom prst="roundRect">
            <a:avLst>
              <a:gd name="adj" fmla="val 50000"/>
            </a:avLst>
          </a:prstGeom>
          <a:solidFill>
            <a:srgbClr val="B8CFB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tIns="18288" bIns="18288"/>
          <a:lstStyle/>
          <a:p>
            <a:pPr algn="ctr"/>
            <a:r>
              <a:rPr sz="1100" b="1">
                <a:solidFill>
                  <a:srgbClr val="2A2A2E"/>
                </a:solidFill>
                <a:latin typeface="Calibri"/>
              </a:rPr>
              <a:t>LIVE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178040" y="2697480"/>
            <a:ext cx="4526280" cy="347472"/>
          </a:xfrm>
          <a:prstGeom prst="roundRect">
            <a:avLst>
              <a:gd name="adj" fmla="val 50000"/>
            </a:avLst>
          </a:prstGeom>
          <a:solidFill>
            <a:srgbClr val="E5A9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tIns="18288" bIns="18288"/>
          <a:lstStyle/>
          <a:p>
            <a:pPr algn="ctr"/>
            <a:r>
              <a:rPr sz="1100" b="1">
                <a:solidFill>
                  <a:srgbClr val="FBF5EA"/>
                </a:solidFill>
                <a:latin typeface="Calibri"/>
              </a:rPr>
              <a:t>LIVE at iskra.pages.dev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77840" y="3154680"/>
            <a:ext cx="612648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1">
                <a:solidFill>
                  <a:srgbClr val="55555E"/>
                </a:solidFill>
                <a:latin typeface="Calibri"/>
              </a:rPr>
              <a:t>single-file HTML ~400KB · STR parity 560/560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577840" y="3520440"/>
            <a:ext cx="6126480" cy="91440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5760720" y="3611880"/>
            <a:ext cx="27432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1" i="0">
                <a:solidFill>
                  <a:srgbClr val="E5A9B3"/>
                </a:solidFill>
                <a:latin typeface="Calibri"/>
              </a:rPr>
              <a:t>STACK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60720" y="3886200"/>
            <a:ext cx="585216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 i="0">
                <a:solidFill>
                  <a:srgbClr val="2A2A2E"/>
                </a:solidFill>
                <a:latin typeface="Calibri"/>
              </a:rPr>
              <a:t>vanilla JS · localStorage 'spark.v1' · Cloudflare Pages Functions · KV binding ISKRA_KV · en/ru STR parity 560/560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577840" y="4572000"/>
            <a:ext cx="2926080" cy="182880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5760720" y="4690872"/>
            <a:ext cx="27432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1" i="0">
                <a:solidFill>
                  <a:srgbClr val="E5A9B3"/>
                </a:solidFill>
                <a:latin typeface="Calibri"/>
              </a:rPr>
              <a:t>HARDEST PROBLEM SOLVED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60720" y="4983480"/>
            <a:ext cx="2697480" cy="12801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0" i="0">
                <a:solidFill>
                  <a:srgbClr val="2A2A2E"/>
                </a:solidFill>
                <a:latin typeface="Calibri"/>
              </a:rPr>
              <a:t>Three sync channels, all client-encrypted: couple link (per-slot outbox in KV), own-device mirror ('Self' full-store newest-wins by _selfRev), and two-device live engine (host deals, guest follows, liveReconcile locks both phones to one card).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778240" y="4572000"/>
            <a:ext cx="2926080" cy="182880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8961120" y="4690872"/>
            <a:ext cx="27432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1" i="0">
                <a:solidFill>
                  <a:srgbClr val="E5A9B3"/>
                </a:solidFill>
                <a:latin typeface="Calibri"/>
              </a:rPr>
              <a:t>NOVEL CHOICES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961120" y="4983480"/>
            <a:ext cx="2697480" cy="12801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0" i="0">
                <a:solidFill>
                  <a:srgbClr val="2A2A2E"/>
                </a:solidFill>
                <a:latin typeface="Calibri"/>
              </a:rPr>
              <a:t>Cycle/rhythms feature stays opt-in and sensitive: AI is never allowed to attribute the cycle. Brand-spark state dot: the green/amber/red 'how are you' collapses into a pulsing Iskra dot; tap to reopen. Names via getName('partner') — never hardcoded.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BF5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app_scrib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48640"/>
            <a:ext cx="4754880" cy="475488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200400" y="3291840"/>
            <a:ext cx="1691640" cy="2622042"/>
          </a:xfrm>
          <a:prstGeom prst="roundRect">
            <a:avLst>
              <a:gd name="adj" fmla="val 12000"/>
            </a:avLst>
          </a:prstGeom>
          <a:solidFill>
            <a:srgbClr val="FBF5EA"/>
          </a:solidFill>
          <a:ln w="19050">
            <a:solidFill>
              <a:srgbClr val="2A2A2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Picture 4" descr="live_scrib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264" y="3346704"/>
            <a:ext cx="1581912" cy="25123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0400" y="5959602"/>
            <a:ext cx="1691640" cy="25603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000" b="1" i="0">
                <a:solidFill>
                  <a:srgbClr val="E5A9B3"/>
                </a:solidFill>
                <a:latin typeface="Calibri"/>
              </a:rPr>
              <a:t>LIVE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5852160"/>
            <a:ext cx="475488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900" b="0" i="1">
                <a:solidFill>
                  <a:srgbClr val="55555E"/>
                </a:solidFill>
                <a:latin typeface="Calibri"/>
              </a:rPr>
              <a:t>hero render + live screenshot inset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77840" y="640080"/>
            <a:ext cx="54864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E5A9B3"/>
                </a:solidFill>
                <a:latin typeface="Calibri"/>
              </a:rPr>
              <a:t>APP · DEEP DIVE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77840" y="1051560"/>
            <a:ext cx="6400800" cy="10058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4200" b="1" i="0">
                <a:solidFill>
                  <a:srgbClr val="2A2A2E"/>
                </a:solidFill>
                <a:latin typeface="Cambria"/>
              </a:rPr>
              <a:t>Scribe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77840" y="1965960"/>
            <a:ext cx="64008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700" b="0" i="1">
                <a:solidFill>
                  <a:srgbClr val="55555E"/>
                </a:solidFill>
                <a:latin typeface="Calibri"/>
              </a:rPr>
              <a:t>Otter-style voice capture for rail work, events, and personal memos.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577840" y="2697480"/>
            <a:ext cx="1463040" cy="347472"/>
          </a:xfrm>
          <a:prstGeom prst="roundRect">
            <a:avLst>
              <a:gd name="adj" fmla="val 50000"/>
            </a:avLst>
          </a:prstGeom>
          <a:solidFill>
            <a:srgbClr val="B8CFB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tIns="18288" bIns="18288"/>
          <a:lstStyle/>
          <a:p>
            <a:pPr algn="ctr"/>
            <a:r>
              <a:rPr sz="1100" b="1">
                <a:solidFill>
                  <a:srgbClr val="2A2A2E"/>
                </a:solidFill>
                <a:latin typeface="Calibri"/>
              </a:rPr>
              <a:t>LIVE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178040" y="2697480"/>
            <a:ext cx="4526280" cy="347472"/>
          </a:xfrm>
          <a:prstGeom prst="roundRect">
            <a:avLst>
              <a:gd name="adj" fmla="val 50000"/>
            </a:avLst>
          </a:prstGeom>
          <a:solidFill>
            <a:srgbClr val="E5A9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tIns="18288" bIns="18288"/>
          <a:lstStyle/>
          <a:p>
            <a:pPr algn="ctr"/>
            <a:r>
              <a:rPr sz="1100" b="1">
                <a:solidFill>
                  <a:srgbClr val="FBF5EA"/>
                </a:solidFill>
                <a:latin typeface="Calibri"/>
              </a:rPr>
              <a:t>LIVE at scribe.david-c73.workers.dev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77840" y="3154680"/>
            <a:ext cx="612648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1">
                <a:solidFill>
                  <a:srgbClr val="55555E"/>
                </a:solidFill>
                <a:latin typeface="Calibri"/>
              </a:rPr>
              <a:t>Cloudflare Worker · token-gated ?k= · 1-year cookie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577840" y="3520440"/>
            <a:ext cx="6126480" cy="91440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5760720" y="3611880"/>
            <a:ext cx="27432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1" i="0">
                <a:solidFill>
                  <a:srgbClr val="E5A9B3"/>
                </a:solidFill>
                <a:latin typeface="Calibri"/>
              </a:rPr>
              <a:t>STACK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60720" y="3886200"/>
            <a:ext cx="585216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 i="0">
                <a:solidFill>
                  <a:srgbClr val="2A2A2E"/>
                </a:solidFill>
                <a:latin typeface="Calibri"/>
              </a:rPr>
              <a:t>Cloudflare Worker (Nest template) · Anthropic Claude proxy · Replicate Whisper (pinned hash) · localStorage/IndexedDB · Todoist push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577840" y="4572000"/>
            <a:ext cx="2926080" cy="182880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5760720" y="4690872"/>
            <a:ext cx="27432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1" i="0">
                <a:solidFill>
                  <a:srgbClr val="E5A9B3"/>
                </a:solidFill>
                <a:latin typeface="Calibri"/>
              </a:rPr>
              <a:t>HARDEST PROBLEM SOLVED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60720" y="4983480"/>
            <a:ext cx="2697480" cy="12801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0" i="0">
                <a:solidFill>
                  <a:srgbClr val="2A2A2E"/>
                </a:solidFill>
                <a:latin typeface="Calibri"/>
              </a:rPr>
              <a:t>Whisper via Replicate: had to pin an incredibly-fast-whisper version hash — the model-path endpoint 404s for community models. Hidden model-picker (Haiku→Sonnet→Opus) means notes can be cheap or thorough.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778240" y="4572000"/>
            <a:ext cx="2926080" cy="182880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8961120" y="4690872"/>
            <a:ext cx="27432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1" i="0">
                <a:solidFill>
                  <a:srgbClr val="E5A9B3"/>
                </a:solidFill>
                <a:latin typeface="Calibri"/>
              </a:rPr>
              <a:t>NOVEL CHOICES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961120" y="4983480"/>
            <a:ext cx="2697480" cy="12801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0" i="0">
                <a:solidFill>
                  <a:srgbClr val="2A2A2E"/>
                </a:solidFill>
                <a:latin typeface="Calibri"/>
              </a:rPr>
              <a:t>Local-first by design: audio + captures live in IndexedDB on the device; only the transcription API round-trips. Noted-style timestamped markers; tap a [mm:ss] to seek. Action-items export → Todoist. Cookie keeps you in for a year after one ?k= visit.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BF5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app_build_worl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48640"/>
            <a:ext cx="4754880" cy="47548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5852160"/>
            <a:ext cx="475488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900" b="0" i="1">
                <a:solidFill>
                  <a:srgbClr val="55555E"/>
                </a:solidFill>
                <a:latin typeface="Calibri"/>
              </a:rPr>
              <a:t>hero render (drop a live screenshot in via SWAP-GUIDE.md)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77840" y="640080"/>
            <a:ext cx="54864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E5A9B3"/>
                </a:solidFill>
                <a:latin typeface="Calibri"/>
              </a:rPr>
              <a:t>APP · DEEP DIVE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77840" y="1051560"/>
            <a:ext cx="6400800" cy="10058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4200" b="1" i="0">
                <a:solidFill>
                  <a:srgbClr val="2A2A2E"/>
                </a:solidFill>
                <a:latin typeface="Cambria"/>
              </a:rPr>
              <a:t>Arianna's Build World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77840" y="1965960"/>
            <a:ext cx="64008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700" b="0" i="1">
                <a:solidFill>
                  <a:srgbClr val="55555E"/>
                </a:solidFill>
                <a:latin typeface="Calibri"/>
              </a:rPr>
              <a:t>A 3D browser build space — a soft Minecraft made by her papa.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577840" y="2697480"/>
            <a:ext cx="1463040" cy="347472"/>
          </a:xfrm>
          <a:prstGeom prst="roundRect">
            <a:avLst>
              <a:gd name="adj" fmla="val 50000"/>
            </a:avLst>
          </a:prstGeom>
          <a:solidFill>
            <a:srgbClr val="B8CFB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tIns="18288" bIns="18288"/>
          <a:lstStyle/>
          <a:p>
            <a:pPr algn="ctr"/>
            <a:r>
              <a:rPr sz="1100" b="1">
                <a:solidFill>
                  <a:srgbClr val="2A2A2E"/>
                </a:solidFill>
                <a:latin typeface="Calibri"/>
              </a:rPr>
              <a:t>PROTOTYPE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78040" y="2743200"/>
            <a:ext cx="548640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0" i="0">
                <a:solidFill>
                  <a:srgbClr val="55555E"/>
                </a:solidFill>
                <a:latin typeface="Calibri"/>
              </a:rPr>
              <a:t>ariannas-build-world.html · self-contained single file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577840" y="3200400"/>
            <a:ext cx="6126480" cy="91440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5760720" y="3291840"/>
            <a:ext cx="27432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1" i="0">
                <a:solidFill>
                  <a:srgbClr val="E5A9B3"/>
                </a:solidFill>
                <a:latin typeface="Calibri"/>
              </a:rPr>
              <a:t>STACK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60720" y="3566160"/>
            <a:ext cx="585216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 i="0">
                <a:solidFill>
                  <a:srgbClr val="2A2A2E"/>
                </a:solidFill>
                <a:latin typeface="Calibri"/>
              </a:rPr>
              <a:t>three.js r128 · custom touch-friendly orbit camera (no OrbitControls) · WebAudio synth SFX · 16×16 integer grid + face-normal stacking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577840" y="4251960"/>
            <a:ext cx="2926080" cy="2148839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5760720" y="4370832"/>
            <a:ext cx="27432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1" i="0">
                <a:solidFill>
                  <a:srgbClr val="E5A9B3"/>
                </a:solidFill>
                <a:latin typeface="Calibri"/>
              </a:rPr>
              <a:t>HARDEST PROBLEM SOLVED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60720" y="4663440"/>
            <a:ext cx="2697480" cy="1600199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0" i="0">
                <a:solidFill>
                  <a:srgbClr val="2A2A2E"/>
                </a:solidFill>
                <a:latin typeface="Calibri"/>
              </a:rPr>
              <a:t>A touch-friendly camera that reliably works on tablet fingers without dependency on OrbitControls, plus face-normal detection so she can tap a block's side or top to stack walls and towers.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778240" y="4251960"/>
            <a:ext cx="2926080" cy="2148839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961120" y="4370832"/>
            <a:ext cx="27432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1" i="0">
                <a:solidFill>
                  <a:srgbClr val="E5A9B3"/>
                </a:solidFill>
                <a:latin typeface="Calibri"/>
              </a:rPr>
              <a:t>NOVEL CHOICES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961120" y="4663440"/>
            <a:ext cx="2697480" cy="1600199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0" i="0">
                <a:solidFill>
                  <a:srgbClr val="2A2A2E"/>
                </a:solidFill>
                <a:latin typeface="Calibri"/>
              </a:rPr>
              <a:t>Deliberately no localStorage in the prototype (misbehaves in the Claude preview window). Chunky UI tuned for an 8-year-old's hands. Roadmap: swap primitives for Meshy-generated GLB models — she requests a creature, Papa generates it, it becomes a build piece.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BF5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1280160"/>
            <a:ext cx="1097280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400" b="1" i="0">
                <a:solidFill>
                  <a:srgbClr val="E5A9B3"/>
                </a:solidFill>
                <a:latin typeface="Calibri"/>
              </a:rPr>
              <a:t>THE THESIS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2011680"/>
            <a:ext cx="11064240" cy="2743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5400" b="1" i="0">
                <a:solidFill>
                  <a:srgbClr val="2A2A2E"/>
                </a:solidFill>
                <a:latin typeface="Cambria"/>
              </a:rPr>
              <a:t>One person + AI copilot + a Meshy 3D pipeline</a:t>
            </a:r>
          </a:p>
          <a:p>
            <a:pPr algn="ctr"/>
            <a:r>
              <a:rPr sz="5400" b="1" i="0">
                <a:solidFill>
                  <a:srgbClr val="2A2A2E"/>
                </a:solidFill>
                <a:latin typeface="Cambria"/>
              </a:rPr>
              <a:t>equals a small studio.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63040" y="4937760"/>
            <a:ext cx="9235440" cy="16459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800" b="0" i="1">
                <a:solidFill>
                  <a:srgbClr val="55555E"/>
                </a:solidFill>
                <a:latin typeface="Calibri"/>
              </a:rPr>
              <a:t>Twenty apps live · one shared asset library · Cloudflare Pages + Netlify + Cloudflare Workers · Supabase for the commercial rail-planning tools.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BF5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app_railplanni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48640"/>
            <a:ext cx="4754880" cy="475488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200400" y="3291840"/>
            <a:ext cx="1691640" cy="2622042"/>
          </a:xfrm>
          <a:prstGeom prst="roundRect">
            <a:avLst>
              <a:gd name="adj" fmla="val 12000"/>
            </a:avLst>
          </a:prstGeom>
          <a:solidFill>
            <a:srgbClr val="FBF5EA"/>
          </a:solidFill>
          <a:ln w="19050">
            <a:solidFill>
              <a:srgbClr val="2A2A2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Picture 4" descr="live_railplann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264" y="3346704"/>
            <a:ext cx="1581912" cy="25123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0400" y="5959602"/>
            <a:ext cx="1691640" cy="25603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000" b="1" i="0">
                <a:solidFill>
                  <a:srgbClr val="E5A9B3"/>
                </a:solidFill>
                <a:latin typeface="Calibri"/>
              </a:rPr>
              <a:t>LIVE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5852160"/>
            <a:ext cx="475488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900" b="0" i="1">
                <a:solidFill>
                  <a:srgbClr val="55555E"/>
                </a:solidFill>
                <a:latin typeface="Calibri"/>
              </a:rPr>
              <a:t>hero render + live screenshot inset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77840" y="640080"/>
            <a:ext cx="54864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E5A9B3"/>
                </a:solidFill>
                <a:latin typeface="Calibri"/>
              </a:rPr>
              <a:t>APP · DEEP DIVE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77840" y="1051560"/>
            <a:ext cx="6400800" cy="10058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4200" b="1" i="0">
                <a:solidFill>
                  <a:srgbClr val="2A2A2E"/>
                </a:solidFill>
                <a:latin typeface="Cambria"/>
              </a:rPr>
              <a:t>railplanning.tools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77840" y="1965960"/>
            <a:ext cx="640080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700" b="0" i="1">
                <a:solidFill>
                  <a:srgbClr val="55555E"/>
                </a:solidFill>
                <a:latin typeface="Calibri"/>
              </a:rPr>
              <a:t>Commercial rail-access planning for Greater Anglia (CSS station maintenance).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577840" y="2697480"/>
            <a:ext cx="1463040" cy="347472"/>
          </a:xfrm>
          <a:prstGeom prst="roundRect">
            <a:avLst>
              <a:gd name="adj" fmla="val 50000"/>
            </a:avLst>
          </a:prstGeom>
          <a:solidFill>
            <a:srgbClr val="B8CFB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tIns="18288" bIns="18288"/>
          <a:lstStyle/>
          <a:p>
            <a:pPr algn="ctr"/>
            <a:r>
              <a:rPr sz="1100" b="1">
                <a:solidFill>
                  <a:srgbClr val="2A2A2E"/>
                </a:solidFill>
                <a:latin typeface="Calibri"/>
              </a:rPr>
              <a:t>COMMERCIAL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178040" y="2697480"/>
            <a:ext cx="4526280" cy="347472"/>
          </a:xfrm>
          <a:prstGeom prst="roundRect">
            <a:avLst>
              <a:gd name="adj" fmla="val 50000"/>
            </a:avLst>
          </a:prstGeom>
          <a:solidFill>
            <a:srgbClr val="E5A9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tIns="18288" bIns="18288"/>
          <a:lstStyle/>
          <a:p>
            <a:pPr algn="ctr"/>
            <a:r>
              <a:rPr sz="1100" b="1">
                <a:solidFill>
                  <a:srgbClr val="FBF5EA"/>
                </a:solidFill>
                <a:latin typeface="Calibri"/>
              </a:rPr>
              <a:t>LIVE at railplanning.tools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77840" y="3154680"/>
            <a:ext cx="612648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0" i="1">
                <a:solidFill>
                  <a:srgbClr val="55555E"/>
                </a:solidFill>
                <a:latin typeface="Calibri"/>
              </a:rPr>
              <a:t>Supabase project bokrkzyksnutlyzabpxp · TypeScript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577840" y="3520440"/>
            <a:ext cx="6126480" cy="91440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5760720" y="3611880"/>
            <a:ext cx="27432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100" b="1" i="0">
                <a:solidFill>
                  <a:srgbClr val="E5A9B3"/>
                </a:solidFill>
                <a:latin typeface="Calibri"/>
              </a:rPr>
              <a:t>STACK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60720" y="3886200"/>
            <a:ext cx="585216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 i="0">
                <a:solidFill>
                  <a:srgbClr val="2A2A2E"/>
                </a:solidFill>
                <a:latin typeface="Calibri"/>
              </a:rPr>
              <a:t>Supabase Postgres · TypeScript apps · station_access_tags · possession_stations matcher · registers (ORF/ERAF, quote/PO)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577840" y="4572000"/>
            <a:ext cx="2926080" cy="182880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5760720" y="4690872"/>
            <a:ext cx="27432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1" i="0">
                <a:solidFill>
                  <a:srgbClr val="E5A9B3"/>
                </a:solidFill>
                <a:latin typeface="Calibri"/>
              </a:rPr>
              <a:t>HARDEST PROBLEM SOLVED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60720" y="4983480"/>
            <a:ext cx="2697480" cy="12801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0" i="0">
                <a:solidFill>
                  <a:srgbClr val="2A2A2E"/>
                </a:solidFill>
                <a:latin typeface="Calibri"/>
              </a:rPr>
              <a:t>Modelling the three-section access hierarchy (S4/S5/S7) as opportunities vs bookings; deduping cancelled protection-staff rows; keeping human-in-the-loop with 'edited' flags on auto-extracted station lists.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778240" y="4572000"/>
            <a:ext cx="2926080" cy="182880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8961120" y="4690872"/>
            <a:ext cx="2743200" cy="2743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000" b="1" i="0">
                <a:solidFill>
                  <a:srgbClr val="E5A9B3"/>
                </a:solidFill>
                <a:latin typeface="Calibri"/>
              </a:rPr>
              <a:t>NOVEL CHOICES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961120" y="4983480"/>
            <a:ext cx="2697480" cy="12801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0" i="0">
                <a:solidFill>
                  <a:srgbClr val="2A2A2E"/>
                </a:solidFill>
                <a:latin typeface="Calibri"/>
              </a:rPr>
              <a:t>EAS/ARP + Network Rail week arithmetic (start Saturday) is a national NR construct — adding a new route is just loading its S4/S5/S7 sources against the same schema and tagging the stations. Rail is the quiet commercial track record funding the play studio.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BF5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divider_worksho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2651760"/>
            <a:ext cx="11247120" cy="1463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7200" b="1" i="0">
                <a:solidFill>
                  <a:srgbClr val="2A2A2E"/>
                </a:solidFill>
                <a:latin typeface="Cambria"/>
              </a:rPr>
              <a:t>Reusable Pieces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4297680"/>
            <a:ext cx="11247120" cy="7315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2200" b="0" i="1">
                <a:solidFill>
                  <a:srgbClr val="55555E"/>
                </a:solidFill>
                <a:latin typeface="Calibri"/>
              </a:rPr>
              <a:t>The things that travel between apps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BF5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594360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E5A9B3"/>
                </a:solidFill>
                <a:latin typeface="Calibri"/>
              </a:rPr>
              <a:t>04 · REUSABLE PIECES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9144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3600" b="1" i="0">
                <a:solidFill>
                  <a:srgbClr val="2A2A2E"/>
                </a:solidFill>
                <a:latin typeface="Cambria"/>
              </a:rPr>
              <a:t>Deploy scripts &amp; tooling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48640" y="2148840"/>
            <a:ext cx="5577840" cy="420624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822960" y="2331720"/>
            <a:ext cx="512064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800" b="1" i="0">
                <a:solidFill>
                  <a:srgbClr val="E5A9B3"/>
                </a:solidFill>
                <a:latin typeface="Calibri"/>
              </a:rPr>
              <a:t>SCRIPTS THAT MATTER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2960" y="2880360"/>
            <a:ext cx="5120640" cy="33832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scripts/deploy-3d.sh — one-liner Cloudflare Pages deploy of Story House 3D + friends/ + props/</a:t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/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scribe/cloud/deploy.sh — Worker deploy w/ pinned Whisper hash</a:t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/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code/walkabout-3d/FRIENDS-BUILD.md — the runbook. New friend? Follow the recipe: image→3D t-pose → remesh 120k → rig h=1.2 → animate.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309360" y="2148840"/>
            <a:ext cx="5577840" cy="420624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583680" y="2331720"/>
            <a:ext cx="512064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800" b="1" i="0">
                <a:solidFill>
                  <a:srgbClr val="E5A9B3"/>
                </a:solidFill>
                <a:latin typeface="Calibri"/>
              </a:rPr>
              <a:t>VERIFICATION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83680" y="2880360"/>
            <a:ext cx="5120640" cy="33832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Iskra deploy has a parse-and-STR-parity check: extract the &lt;script&gt;, new Function() to catch syntax errors, compare Object.keys(STR.en) vs Object.keys(STR.ru).</a:t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/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Browser verify = real renders and real taps — not synthetic .click(). This is a rule for every app.</a:t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/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'.reveal-who is CSS uppercase → assert textContent/innerHTML, not innerText' — the kind of gotcha we now write down.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BF5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502920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E5A9B3"/>
                </a:solidFill>
                <a:latin typeface="Calibri"/>
              </a:rPr>
              <a:t>05 · PERFORMANCE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868680"/>
            <a:ext cx="11064240" cy="8229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3200" b="1" i="0">
                <a:solidFill>
                  <a:srgbClr val="2A2A2E"/>
                </a:solidFill>
                <a:latin typeface="Cambria"/>
              </a:rPr>
              <a:t>Phone + tablet guardrails — non-negotiable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48640" y="2011680"/>
            <a:ext cx="5577840" cy="196596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868680" y="2240280"/>
            <a:ext cx="2743200" cy="8229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3600" b="1" i="0">
                <a:solidFill>
                  <a:srgbClr val="2A2A2E"/>
                </a:solidFill>
                <a:latin typeface="Cambria"/>
              </a:rPr>
              <a:t>~10-30k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8680" y="3063240"/>
            <a:ext cx="493776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500" b="1" i="0">
                <a:solidFill>
                  <a:srgbClr val="E5A9B3"/>
                </a:solidFill>
                <a:latin typeface="Calibri"/>
              </a:rPr>
              <a:t>tris per prop after remesh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8680" y="3429000"/>
            <a:ext cx="4937760" cy="5029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0" i="1">
                <a:solidFill>
                  <a:srgbClr val="55555E"/>
                </a:solidFill>
                <a:latin typeface="Calibri"/>
              </a:rPr>
              <a:t>characters up to 120k → draco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400800" y="2011680"/>
            <a:ext cx="5577840" cy="196596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720840" y="2240280"/>
            <a:ext cx="2743200" cy="8229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3600" b="1" i="0">
                <a:solidFill>
                  <a:srgbClr val="2A2A2E"/>
                </a:solidFill>
                <a:latin typeface="Cambria"/>
              </a:rPr>
              <a:t>512px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20840" y="3063240"/>
            <a:ext cx="493776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500" b="1" i="0">
                <a:solidFill>
                  <a:srgbClr val="E5A9B3"/>
                </a:solidFill>
                <a:latin typeface="Calibri"/>
              </a:rPr>
              <a:t>texture size across the board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20840" y="3429000"/>
            <a:ext cx="4937760" cy="5029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0" i="1">
                <a:solidFill>
                  <a:srgbClr val="55555E"/>
                </a:solidFill>
                <a:latin typeface="Calibri"/>
              </a:rPr>
              <a:t>keeps GLBs 0.3-1.5 MB each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48640" y="4206240"/>
            <a:ext cx="5577840" cy="196596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868680" y="4434840"/>
            <a:ext cx="2743200" cy="8229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3600" b="1" i="0">
                <a:solidFill>
                  <a:srgbClr val="2A2A2E"/>
                </a:solidFill>
                <a:latin typeface="Cambria"/>
              </a:rPr>
              <a:t>~40-60MB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8680" y="5257800"/>
            <a:ext cx="493776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500" b="1" i="0">
                <a:solidFill>
                  <a:srgbClr val="E5A9B3"/>
                </a:solidFill>
                <a:latin typeface="Calibri"/>
              </a:rPr>
              <a:t>total scene budget on load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68680" y="5623560"/>
            <a:ext cx="4937760" cy="5029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0" i="1">
                <a:solidFill>
                  <a:srgbClr val="55555E"/>
                </a:solidFill>
                <a:latin typeface="Calibri"/>
              </a:rPr>
              <a:t>instance repeated props · lazy-load like the Friends picker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400800" y="4206240"/>
            <a:ext cx="5577840" cy="196596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6720840" y="4434840"/>
            <a:ext cx="2743200" cy="8229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3600" b="1" i="0">
                <a:solidFill>
                  <a:srgbClr val="2A2A2E"/>
                </a:solidFill>
                <a:latin typeface="Cambria"/>
              </a:rPr>
              <a:t>real phone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20840" y="5257800"/>
            <a:ext cx="493776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500" b="1" i="0">
                <a:solidFill>
                  <a:srgbClr val="E5A9B3"/>
                </a:solidFill>
                <a:latin typeface="Calibri"/>
              </a:rPr>
              <a:t>every performance change gets tested here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720840" y="5623560"/>
            <a:ext cx="4937760" cy="5029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0" i="1">
                <a:solidFill>
                  <a:srgbClr val="55555E"/>
                </a:solidFill>
                <a:latin typeface="Calibri"/>
              </a:rPr>
              <a:t>not desktop preview, not synthetic clicks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BF5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502920"/>
            <a:ext cx="1097280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E5A9B3"/>
                </a:solidFill>
                <a:latin typeface="Calibri"/>
              </a:rPr>
              <a:t>04 · REUSABLE PIECES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822960"/>
            <a:ext cx="10972800" cy="8229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3200" b="1" i="0">
                <a:solidFill>
                  <a:srgbClr val="2A2A2E"/>
                </a:solidFill>
                <a:latin typeface="Cambria"/>
              </a:rPr>
              <a:t>Shared 3D asset library — one asset, five games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48640" y="2194560"/>
            <a:ext cx="1999427" cy="402336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Oval 5"/>
          <p:cNvSpPr/>
          <p:nvPr/>
        </p:nvSpPr>
        <p:spPr>
          <a:xfrm>
            <a:off x="868680" y="2468880"/>
            <a:ext cx="502920" cy="502920"/>
          </a:xfrm>
          <a:prstGeom prst="ellipse">
            <a:avLst/>
          </a:prstGeom>
          <a:solidFill>
            <a:srgbClr val="F6C6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868680" y="2487168"/>
            <a:ext cx="502920" cy="50292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2200" b="1" i="0">
                <a:solidFill>
                  <a:srgbClr val="2A2A2E"/>
                </a:solidFill>
                <a:latin typeface="Cambria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520" y="3108960"/>
            <a:ext cx="1633667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500" b="1" i="0">
                <a:solidFill>
                  <a:srgbClr val="E5A9B3"/>
                </a:solidFill>
                <a:latin typeface="Calibri"/>
              </a:rPr>
              <a:t>Design once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1520" y="3749039"/>
            <a:ext cx="1633667" cy="23774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0" i="0">
                <a:solidFill>
                  <a:srgbClr val="2A2A2E"/>
                </a:solidFill>
                <a:latin typeface="Calibri"/>
              </a:rPr>
              <a:t>Meshy image→3D + remesh + rig on a shared spec (h=1.2m human, ~10-30k tris prop).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822387" y="2194560"/>
            <a:ext cx="1999427" cy="402336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Oval 10"/>
          <p:cNvSpPr/>
          <p:nvPr/>
        </p:nvSpPr>
        <p:spPr>
          <a:xfrm>
            <a:off x="3142427" y="2468880"/>
            <a:ext cx="502920" cy="502920"/>
          </a:xfrm>
          <a:prstGeom prst="ellipse">
            <a:avLst/>
          </a:prstGeom>
          <a:solidFill>
            <a:srgbClr val="E5A9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3142427" y="2487168"/>
            <a:ext cx="502920" cy="50292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2200" b="1" i="0">
                <a:solidFill>
                  <a:srgbClr val="2A2A2E"/>
                </a:solidFill>
                <a:latin typeface="Cambria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05267" y="3108960"/>
            <a:ext cx="1633667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500" b="1" i="0">
                <a:solidFill>
                  <a:srgbClr val="E5A9B3"/>
                </a:solidFill>
                <a:latin typeface="Calibri"/>
              </a:rPr>
              <a:t>Store once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05267" y="3749039"/>
            <a:ext cx="1633667" cy="23774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0" i="0">
                <a:solidFill>
                  <a:srgbClr val="2A2A2E"/>
                </a:solidFill>
                <a:latin typeface="Calibri"/>
              </a:rPr>
              <a:t>Draco-compressed GLBs in a shared props/ + friends/ tree used by all apps.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096134" y="2194560"/>
            <a:ext cx="1999427" cy="402336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Oval 15"/>
          <p:cNvSpPr/>
          <p:nvPr/>
        </p:nvSpPr>
        <p:spPr>
          <a:xfrm>
            <a:off x="5416174" y="2468880"/>
            <a:ext cx="502920" cy="502920"/>
          </a:xfrm>
          <a:prstGeom prst="ellipse">
            <a:avLst/>
          </a:prstGeom>
          <a:solidFill>
            <a:srgbClr val="B8CFB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5416174" y="2487168"/>
            <a:ext cx="502920" cy="50292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2200" b="1" i="0">
                <a:solidFill>
                  <a:srgbClr val="2A2A2E"/>
                </a:solidFill>
                <a:latin typeface="Cambria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79014" y="3108960"/>
            <a:ext cx="1633667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500" b="1" i="0">
                <a:solidFill>
                  <a:srgbClr val="E5A9B3"/>
                </a:solidFill>
                <a:latin typeface="Calibri"/>
              </a:rPr>
              <a:t>Read many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79014" y="3749039"/>
            <a:ext cx="1633667" cy="23774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0" i="0">
                <a:solidFill>
                  <a:srgbClr val="2A2A2E"/>
                </a:solidFill>
                <a:latin typeface="Calibri"/>
              </a:rPr>
              <a:t>Story House 3D, Café, Magic Shop, Kapibara, Sleeping Isles all import the same GLBs.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369881" y="2194560"/>
            <a:ext cx="1999427" cy="402336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Oval 20"/>
          <p:cNvSpPr/>
          <p:nvPr/>
        </p:nvSpPr>
        <p:spPr>
          <a:xfrm>
            <a:off x="7689921" y="2468880"/>
            <a:ext cx="502920" cy="502920"/>
          </a:xfrm>
          <a:prstGeom prst="ellipse">
            <a:avLst/>
          </a:prstGeom>
          <a:solidFill>
            <a:srgbClr val="F6C6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7689921" y="2487168"/>
            <a:ext cx="502920" cy="50292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2200" b="1" i="0">
                <a:solidFill>
                  <a:srgbClr val="2A2A2E"/>
                </a:solidFill>
                <a:latin typeface="Cambria"/>
              </a:rPr>
              <a:t>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552761" y="3108960"/>
            <a:ext cx="1633667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500" b="1" i="0">
                <a:solidFill>
                  <a:srgbClr val="E5A9B3"/>
                </a:solidFill>
                <a:latin typeface="Calibri"/>
              </a:rPr>
              <a:t>Version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52761" y="3749039"/>
            <a:ext cx="1633667" cy="23774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0" i="0">
                <a:solidFill>
                  <a:srgbClr val="2A2A2E"/>
                </a:solidFill>
                <a:latin typeface="Calibri"/>
              </a:rPr>
              <a:t>hero-* naming pattern per world (hero-palm, hero-gardentree) makes swap-and-deploy safe.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9643628" y="2194560"/>
            <a:ext cx="1999427" cy="402336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Oval 25"/>
          <p:cNvSpPr/>
          <p:nvPr/>
        </p:nvSpPr>
        <p:spPr>
          <a:xfrm>
            <a:off x="9963668" y="2468880"/>
            <a:ext cx="502920" cy="502920"/>
          </a:xfrm>
          <a:prstGeom prst="ellipse">
            <a:avLst/>
          </a:prstGeom>
          <a:solidFill>
            <a:srgbClr val="E5A9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9963668" y="2487168"/>
            <a:ext cx="502920" cy="50292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2200" b="1" i="0">
                <a:solidFill>
                  <a:srgbClr val="2A2A2E"/>
                </a:solidFill>
                <a:latin typeface="Cambria"/>
              </a:rPr>
              <a:t>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826508" y="3108960"/>
            <a:ext cx="1633667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500" b="1" i="0">
                <a:solidFill>
                  <a:srgbClr val="E5A9B3"/>
                </a:solidFill>
                <a:latin typeface="Calibri"/>
              </a:rPr>
              <a:t>Sell later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826508" y="3749039"/>
            <a:ext cx="1633667" cy="23774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0" i="0">
                <a:solidFill>
                  <a:srgbClr val="2A2A2E"/>
                </a:solidFill>
                <a:latin typeface="Calibri"/>
              </a:rPr>
              <a:t>Same source assets can be packaged for itch.io / Sketchfab (verify Meshy commercial licence first).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48640" y="6400800"/>
            <a:ext cx="1106424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200" b="0" i="1">
                <a:solidFill>
                  <a:srgbClr val="55555E"/>
                </a:solidFill>
                <a:latin typeface="Calibri"/>
              </a:rPr>
              <a:t>This is what turns a 20-app portfolio into a 20-app studio.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BF5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divider_signpos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2651760"/>
            <a:ext cx="11247120" cy="1463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7200" b="1" i="0">
                <a:solidFill>
                  <a:srgbClr val="2A2A2E"/>
                </a:solidFill>
                <a:latin typeface="Cambria"/>
              </a:rPr>
              <a:t>Roadmap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4297680"/>
            <a:ext cx="11247120" cy="7315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2200" b="0" i="1">
                <a:solidFill>
                  <a:srgbClr val="55555E"/>
                </a:solidFill>
                <a:latin typeface="Calibri"/>
              </a:rPr>
              <a:t>Open problems worth collaborating on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BF5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502920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E5A9B3"/>
                </a:solidFill>
                <a:latin typeface="Calibri"/>
              </a:rPr>
              <a:t>06 · ROADMAP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868680"/>
            <a:ext cx="11064240" cy="8229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3200" b="1" i="0">
                <a:solidFill>
                  <a:srgbClr val="2A2A2E"/>
                </a:solidFill>
                <a:latin typeface="Cambria"/>
              </a:rPr>
              <a:t>This month's plan — 7,000 credits budgeted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48640" y="1965960"/>
            <a:ext cx="11064240" cy="96012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777240" y="2130552"/>
            <a:ext cx="201168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2200" b="1" i="0">
                <a:solidFill>
                  <a:srgbClr val="E5A9B3"/>
                </a:solidFill>
                <a:latin typeface="Cambria"/>
              </a:rPr>
              <a:t>~3,500 cr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34640" y="2084832"/>
            <a:ext cx="420624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500" b="1" i="0">
                <a:solidFill>
                  <a:srgbClr val="2A2A2E"/>
                </a:solidFill>
                <a:latin typeface="Calibri"/>
              </a:rPr>
              <a:t>Story House 3D flagship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34640" y="2423160"/>
            <a:ext cx="8595360" cy="5029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0" i="0">
                <a:solidFill>
                  <a:srgbClr val="55555E"/>
                </a:solidFill>
                <a:latin typeface="Calibri"/>
              </a:rPr>
              <a:t>3-4 new places · toy/food/vehicle/furniture prop library · dress-up wardrobe v1 · new characters + hug/jump/clap emotes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48640" y="3017520"/>
            <a:ext cx="11064240" cy="96012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777240" y="3182112"/>
            <a:ext cx="201168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2200" b="1" i="0">
                <a:solidFill>
                  <a:srgbClr val="E5A9B3"/>
                </a:solidFill>
                <a:latin typeface="Cambria"/>
              </a:rPr>
              <a:t>~2,000 cr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34640" y="3136392"/>
            <a:ext cx="420624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500" b="1" i="0">
                <a:solidFill>
                  <a:srgbClr val="2A2A2E"/>
                </a:solidFill>
                <a:latin typeface="Calibri"/>
              </a:rPr>
              <a:t>Shared library + 1 cross-game pilot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34640" y="3474720"/>
            <a:ext cx="8595360" cy="5029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0" i="0">
                <a:solidFill>
                  <a:srgbClr val="55555E"/>
                </a:solidFill>
                <a:latin typeface="Calibri"/>
              </a:rPr>
              <a:t>Pick ONE of Café / Magic Shop / Sleeping Isles and stand up its 3D using shared assets — prove the library travels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48640" y="4069079"/>
            <a:ext cx="11064240" cy="96012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777240" y="4233671"/>
            <a:ext cx="201168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2200" b="1" i="0">
                <a:solidFill>
                  <a:srgbClr val="E5A9B3"/>
                </a:solidFill>
                <a:latin typeface="Cambria"/>
              </a:rPr>
              <a:t>~500 cr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34640" y="4187951"/>
            <a:ext cx="420624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500" b="1" i="0">
                <a:solidFill>
                  <a:srgbClr val="2A2A2E"/>
                </a:solidFill>
                <a:latin typeface="Calibri"/>
              </a:rPr>
              <a:t>Sellable-prep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34640" y="4526279"/>
            <a:ext cx="8595360" cy="5029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0" i="0">
                <a:solidFill>
                  <a:srgbClr val="55555E"/>
                </a:solidFill>
                <a:latin typeface="Calibri"/>
              </a:rPr>
              <a:t>One polished showcase hero room + Higgsfield marketing renders + identify 2-3 asset-pack candidates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48640" y="5120640"/>
            <a:ext cx="11064240" cy="96012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777240" y="5285232"/>
            <a:ext cx="201168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2200" b="1" i="0">
                <a:solidFill>
                  <a:srgbClr val="E5A9B3"/>
                </a:solidFill>
                <a:latin typeface="Cambria"/>
              </a:rPr>
              <a:t>~1,000 cr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34640" y="5239512"/>
            <a:ext cx="420624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500" b="1" i="0">
                <a:solidFill>
                  <a:srgbClr val="2A2A2E"/>
                </a:solidFill>
                <a:latin typeface="Calibri"/>
              </a:rPr>
              <a:t>Iteration buffer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34640" y="5577840"/>
            <a:ext cx="8595360" cy="5029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0" i="0">
                <a:solidFill>
                  <a:srgbClr val="55555E"/>
                </a:solidFill>
                <a:latin typeface="Calibri"/>
              </a:rPr>
              <a:t>Meshy quality varies; budget for re-gens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BF5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502920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E5A9B3"/>
                </a:solidFill>
                <a:latin typeface="Calibri"/>
              </a:rPr>
              <a:t>06 · ROADMAP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868680"/>
            <a:ext cx="11064240" cy="8229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3200" b="1" i="0">
                <a:solidFill>
                  <a:srgbClr val="2A2A2E"/>
                </a:solidFill>
                <a:latin typeface="Cambria"/>
              </a:rPr>
              <a:t>Open engineering problems (come play)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48640" y="1874519"/>
            <a:ext cx="5577840" cy="141732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777240" y="2039111"/>
            <a:ext cx="512064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500" b="1" i="0">
                <a:solidFill>
                  <a:srgbClr val="E5A9B3"/>
                </a:solidFill>
                <a:latin typeface="Calibri"/>
              </a:rPr>
              <a:t>Cross-origin shared toy store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7240" y="2377439"/>
            <a:ext cx="5120640" cy="8686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0" i="0">
                <a:solidFill>
                  <a:srgbClr val="2A2A2E"/>
                </a:solidFill>
                <a:latin typeface="Calibri"/>
              </a:rPr>
              <a:t>Magic Workshop and Story House 3D live on different origins. Need a small shared toy store the dollhouse reads so 'My toys' picker works.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400800" y="1874519"/>
            <a:ext cx="5577840" cy="141732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629400" y="2039111"/>
            <a:ext cx="512064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500" b="1" i="0">
                <a:solidFill>
                  <a:srgbClr val="E5A9B3"/>
                </a:solidFill>
                <a:latin typeface="Calibri"/>
              </a:rPr>
              <a:t>Meshy output auto-compress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29400" y="2377439"/>
            <a:ext cx="5120640" cy="8686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0" i="0">
                <a:solidFill>
                  <a:srgbClr val="2A2A2E"/>
                </a:solidFill>
                <a:latin typeface="Calibri"/>
              </a:rPr>
              <a:t>Raw Meshy GLBs are bigger than our draco props. Auto-compress before promoting into the dollhouse — same pipeline, one flag.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48640" y="3383279"/>
            <a:ext cx="5577840" cy="141732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777240" y="3547871"/>
            <a:ext cx="512064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500" b="1" i="0">
                <a:solidFill>
                  <a:srgbClr val="E5A9B3"/>
                </a:solidFill>
                <a:latin typeface="Calibri"/>
              </a:rPr>
              <a:t>Build World save + Meshy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7240" y="3886199"/>
            <a:ext cx="5120640" cy="8686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0" i="0">
                <a:solidFill>
                  <a:srgbClr val="2A2A2E"/>
                </a:solidFill>
                <a:latin typeface="Calibri"/>
              </a:rPr>
              <a:t>Add localStorage to Ari's Build World, then swap primitives for Meshy GLB pieces so she can request creatures Papa generates on demand.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400800" y="3383279"/>
            <a:ext cx="5577840" cy="141732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629400" y="3547871"/>
            <a:ext cx="512064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500" b="1" i="0">
                <a:solidFill>
                  <a:srgbClr val="E5A9B3"/>
                </a:solidFill>
                <a:latin typeface="Calibri"/>
              </a:rPr>
              <a:t>Real-device perf harness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29400" y="3886199"/>
            <a:ext cx="5120640" cy="8686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0" i="0">
                <a:solidFill>
                  <a:srgbClr val="2A2A2E"/>
                </a:solidFill>
                <a:latin typeface="Calibri"/>
              </a:rPr>
              <a:t>"Test on a real phone" is a manual step. A minimal capture-tap-repro harness would let a subagent verify a build without David's hands.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48640" y="4892040"/>
            <a:ext cx="5577840" cy="141732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777240" y="5056632"/>
            <a:ext cx="512064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500" b="1" i="0">
                <a:solidFill>
                  <a:srgbClr val="E5A9B3"/>
                </a:solidFill>
                <a:latin typeface="Calibri"/>
              </a:rPr>
              <a:t>Multi-route rail rollout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77240" y="5394960"/>
            <a:ext cx="5120640" cy="8686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0" i="0">
                <a:solidFill>
                  <a:srgbClr val="2A2A2E"/>
                </a:solidFill>
                <a:latin typeface="Calibri"/>
              </a:rPr>
              <a:t>The rail pipeline is national-NR-generic. Adding a new TOC is loading its EAS S4 PDF + Section 5 + ARP maps against the same schema. Prime for a partner.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400800" y="4892040"/>
            <a:ext cx="5577840" cy="141732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6629400" y="5056632"/>
            <a:ext cx="512064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500" b="1" i="0">
                <a:solidFill>
                  <a:srgbClr val="E5A9B3"/>
                </a:solidFill>
                <a:latin typeface="Calibri"/>
              </a:rPr>
              <a:t>Duet ⇄ Iskra design audit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29400" y="5394960"/>
            <a:ext cx="5120640" cy="8686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0" i="0">
                <a:solidFill>
                  <a:srgbClr val="2A2A2E"/>
                </a:solidFill>
                <a:latin typeface="Calibri"/>
              </a:rPr>
              <a:t>Two apps in adjacent territory. The boundary needs an audit + verdict page — some features want to live in only one.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BF5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594360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E5A9B3"/>
                </a:solidFill>
                <a:latin typeface="Calibri"/>
              </a:rPr>
              <a:t>06 · ROADMAP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9144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3600" b="1" i="0">
                <a:solidFill>
                  <a:srgbClr val="2A2A2E"/>
                </a:solidFill>
                <a:latin typeface="Cambria"/>
              </a:rPr>
              <a:t>How this actually gets built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48640" y="2148840"/>
            <a:ext cx="5577840" cy="420624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822960" y="2331720"/>
            <a:ext cx="512064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800" b="1" i="0">
                <a:solidFill>
                  <a:srgbClr val="E5A9B3"/>
                </a:solidFill>
                <a:latin typeface="Calibri"/>
              </a:rPr>
              <a:t>THE LOOP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2960" y="2880360"/>
            <a:ext cx="5120640" cy="33832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Build → browser-verify (real renders / real clicks) → parse + parity check → deploy → confirm live.</a:t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/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Price the whole paid chain up front if there's a credit budget.</a:t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/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No invented scope. Memory files (memory/MEMORY.md and per-project *.md) carry state across threads so a new session picks up mid-build without replaying history.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309360" y="2148840"/>
            <a:ext cx="5577840" cy="420624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583680" y="2331720"/>
            <a:ext cx="512064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800" b="1" i="0">
                <a:solidFill>
                  <a:srgbClr val="E5A9B3"/>
                </a:solidFill>
                <a:latin typeface="Calibri"/>
              </a:rPr>
              <a:t>THE VALUES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83680" y="2880360"/>
            <a:ext cx="5120640" cy="33832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Made for Arianna first, money second.</a:t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/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No dark patterns, no ads, no streaks in kid apps.</a:t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/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Cycle/reproductive data is sensitive — AI never attributes it.</a:t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/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API keys never touch the browser or git.</a:t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/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Peer-group dolls (family/friends) modelled from real people, treated respectfully.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BF5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502920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E5A9B3"/>
                </a:solidFill>
                <a:latin typeface="Calibri"/>
              </a:rPr>
              <a:t>APPENDIX · HIGGSFIELD RENDERS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868680"/>
            <a:ext cx="11064240" cy="8229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3200" b="1" i="0">
                <a:solidFill>
                  <a:srgbClr val="2A2A2E"/>
                </a:solidFill>
                <a:latin typeface="Cambria"/>
              </a:rPr>
              <a:t>Painterly-pastel hero library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1965960"/>
            <a:ext cx="11064240" cy="36576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700" b="0" i="0">
                <a:solidFill>
                  <a:srgbClr val="55555E"/>
                </a:solidFill>
                <a:latin typeface="Calibri"/>
              </a:rPr>
              <a:t>35 Higgsfield renders were generated for these decks (Studio Ghibli meets Sago Mini, painterly-pastel brand palette).</a:t>
            </a:r>
          </a:p>
          <a:p>
            <a:pPr algn="l"/>
            <a:r>
              <a:rPr sz="1700" b="0" i="0">
                <a:solidFill>
                  <a:srgbClr val="55555E"/>
                </a:solidFill>
                <a:latin typeface="Calibri"/>
              </a:rPr>
              <a:t/>
            </a:r>
          </a:p>
          <a:p>
            <a:pPr algn="l"/>
            <a:r>
              <a:rPr sz="1700" b="0" i="0">
                <a:solidFill>
                  <a:srgbClr val="55555E"/>
                </a:solidFill>
                <a:latin typeface="Calibri"/>
              </a:rPr>
              <a:t>Because the sandbox couldn't reach the CloudFront CDN to inline them into the .pptx binary, the deck ships with locally-rendered brand-consistent mockups.</a:t>
            </a:r>
          </a:p>
          <a:p>
            <a:pPr algn="l"/>
            <a:r>
              <a:rPr sz="1700" b="0" i="0">
                <a:solidFill>
                  <a:srgbClr val="55555E"/>
                </a:solidFill>
                <a:latin typeface="Calibri"/>
              </a:rPr>
              <a:t/>
            </a:r>
          </a:p>
          <a:p>
            <a:pPr algn="l"/>
            <a:r>
              <a:rPr sz="1700" b="0" i="0">
                <a:solidFill>
                  <a:srgbClr val="55555E"/>
                </a:solidFill>
                <a:latin typeface="Calibri"/>
              </a:rPr>
              <a:t>Every Higgsfield job ID + URL is captured in Nova Code — Assets/higgsfield-manifest.txt so David can pull them into the deck (or reuse them elsewhere) any time.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BF5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640080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400" b="1" i="0">
                <a:solidFill>
                  <a:srgbClr val="E5A9B3"/>
                </a:solidFill>
                <a:latin typeface="Calibri"/>
              </a:rPr>
              <a:t>WHAT'S INSIDE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1005840"/>
            <a:ext cx="10972800" cy="9144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4200" b="1" i="0">
                <a:solidFill>
                  <a:srgbClr val="2A2A2E"/>
                </a:solidFill>
                <a:latin typeface="Cambria"/>
              </a:rPr>
              <a:t>Contents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" y="2286000"/>
            <a:ext cx="91440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2800" b="1" i="0">
                <a:solidFill>
                  <a:srgbClr val="E5A9B3"/>
                </a:solidFill>
                <a:latin typeface="Cambria"/>
              </a:rPr>
              <a:t>01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37360" y="2286000"/>
            <a:ext cx="365760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2000" b="1" i="0">
                <a:solidFill>
                  <a:srgbClr val="2A2A2E"/>
                </a:solidFill>
                <a:latin typeface="Calibri"/>
              </a:rPr>
              <a:t>Under the Hood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69280" y="2331720"/>
            <a:ext cx="640080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500" b="0" i="1">
                <a:solidFill>
                  <a:srgbClr val="55555E"/>
                </a:solidFill>
                <a:latin typeface="Calibri"/>
              </a:rPr>
              <a:t>architecture, pipeline, shared code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080" y="2926080"/>
            <a:ext cx="91440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2800" b="1" i="0">
                <a:solidFill>
                  <a:srgbClr val="E5A9B3"/>
                </a:solidFill>
                <a:latin typeface="Cambria"/>
              </a:rPr>
              <a:t>02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37360" y="2926080"/>
            <a:ext cx="365760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2000" b="1" i="0">
                <a:solidFill>
                  <a:srgbClr val="2A2A2E"/>
                </a:solidFill>
                <a:latin typeface="Calibri"/>
              </a:rPr>
              <a:t>The Portfolio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69280" y="2971800"/>
            <a:ext cx="640080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500" b="0" i="1">
                <a:solidFill>
                  <a:srgbClr val="55555E"/>
                </a:solidFill>
                <a:latin typeface="Calibri"/>
              </a:rPr>
              <a:t>20 apps, one grid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0080" y="3566160"/>
            <a:ext cx="91440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2800" b="1" i="0">
                <a:solidFill>
                  <a:srgbClr val="E5A9B3"/>
                </a:solidFill>
                <a:latin typeface="Cambria"/>
              </a:rPr>
              <a:t>03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37360" y="3566160"/>
            <a:ext cx="365760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2000" b="1" i="0">
                <a:solidFill>
                  <a:srgbClr val="2A2A2E"/>
                </a:solidFill>
                <a:latin typeface="Calibri"/>
              </a:rPr>
              <a:t>App Deep Dives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69280" y="3611880"/>
            <a:ext cx="640080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500" b="0" i="1">
                <a:solidFill>
                  <a:srgbClr val="55555E"/>
                </a:solidFill>
                <a:latin typeface="Calibri"/>
              </a:rPr>
              <a:t>Story House 3D · Magic Workshop · Iskra · Scribe · Build World · Rail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0080" y="4206240"/>
            <a:ext cx="91440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2800" b="1" i="0">
                <a:solidFill>
                  <a:srgbClr val="E5A9B3"/>
                </a:solidFill>
                <a:latin typeface="Cambria"/>
              </a:rPr>
              <a:t>04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37360" y="4206240"/>
            <a:ext cx="365760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2000" b="1" i="0">
                <a:solidFill>
                  <a:srgbClr val="2A2A2E"/>
                </a:solidFill>
                <a:latin typeface="Calibri"/>
              </a:rPr>
              <a:t>Reusable Pieces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69280" y="4251960"/>
            <a:ext cx="640080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500" b="0" i="1">
                <a:solidFill>
                  <a:srgbClr val="55555E"/>
                </a:solidFill>
                <a:latin typeface="Calibri"/>
              </a:rPr>
              <a:t>shared 3D asset library, api-keys helper, deploy scripts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0080" y="4846320"/>
            <a:ext cx="91440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2800" b="1" i="0">
                <a:solidFill>
                  <a:srgbClr val="E5A9B3"/>
                </a:solidFill>
                <a:latin typeface="Cambria"/>
              </a:rPr>
              <a:t>05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37360" y="4846320"/>
            <a:ext cx="365760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2000" b="1" i="0">
                <a:solidFill>
                  <a:srgbClr val="2A2A2E"/>
                </a:solidFill>
                <a:latin typeface="Calibri"/>
              </a:rPr>
              <a:t>Performance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69280" y="4892040"/>
            <a:ext cx="640080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500" b="0" i="1">
                <a:solidFill>
                  <a:srgbClr val="55555E"/>
                </a:solidFill>
                <a:latin typeface="Calibri"/>
              </a:rPr>
              <a:t>phone/tablet guardrails and how we verify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0080" y="5486400"/>
            <a:ext cx="91440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2800" b="1" i="0">
                <a:solidFill>
                  <a:srgbClr val="E5A9B3"/>
                </a:solidFill>
                <a:latin typeface="Cambria"/>
              </a:rPr>
              <a:t>06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37360" y="5486400"/>
            <a:ext cx="365760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2000" b="1" i="0">
                <a:solidFill>
                  <a:srgbClr val="2A2A2E"/>
                </a:solidFill>
                <a:latin typeface="Calibri"/>
              </a:rPr>
              <a:t>Roadmap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69280" y="5532120"/>
            <a:ext cx="640080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500" b="0" i="1">
                <a:solidFill>
                  <a:srgbClr val="55555E"/>
                </a:solidFill>
                <a:latin typeface="Calibri"/>
              </a:rPr>
              <a:t>open problems worth collaborating on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BF5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1097280"/>
            <a:ext cx="1097280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400" b="1" i="0">
                <a:solidFill>
                  <a:srgbClr val="E5A9B3"/>
                </a:solidFill>
                <a:latin typeface="Calibri"/>
              </a:rPr>
              <a:t>CLOSING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1645920"/>
            <a:ext cx="10972800" cy="21945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5600" b="1" i="0">
                <a:solidFill>
                  <a:srgbClr val="2A2A2E"/>
                </a:solidFill>
                <a:latin typeface="Cambria"/>
              </a:rPr>
              <a:t>Come build in this warm studio.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1600" y="4114800"/>
            <a:ext cx="9418320" cy="16459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2000" b="0" i="0">
                <a:solidFill>
                  <a:srgbClr val="55555E"/>
                </a:solidFill>
                <a:latin typeface="Calibri"/>
              </a:rPr>
              <a:t>The pipeline is boring, the values are firm, the aesthetic is locked. It's the perfect substrate to add another app.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" y="6126480"/>
            <a:ext cx="1106424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400" b="1" i="0">
                <a:solidFill>
                  <a:srgbClr val="E5A9B3"/>
                </a:solidFill>
                <a:latin typeface="Calibri"/>
              </a:rPr>
              <a:t>hello@ · davidmolan.eventexperts.online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BF5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divider_worksho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2651760"/>
            <a:ext cx="11247120" cy="1463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7200" b="1" i="0">
                <a:solidFill>
                  <a:srgbClr val="2A2A2E"/>
                </a:solidFill>
                <a:latin typeface="Cambria"/>
              </a:rPr>
              <a:t>Under the Hood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4297680"/>
            <a:ext cx="11247120" cy="7315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2200" b="0" i="1">
                <a:solidFill>
                  <a:srgbClr val="55555E"/>
                </a:solidFill>
                <a:latin typeface="Calibri"/>
              </a:rPr>
              <a:t>Architecture, pipeline, shared code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BF5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502920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E5A9B3"/>
                </a:solidFill>
                <a:latin typeface="Calibri"/>
              </a:rPr>
              <a:t>01 · UNDER THE HOOD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868680"/>
            <a:ext cx="11064240" cy="8229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3200" b="1" i="0">
                <a:solidFill>
                  <a:srgbClr val="2A2A2E"/>
                </a:solidFill>
                <a:latin typeface="Cambria"/>
              </a:rPr>
              <a:t>Architecture at a glance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48640" y="1737360"/>
            <a:ext cx="11064240" cy="86868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Oval 5"/>
          <p:cNvSpPr/>
          <p:nvPr/>
        </p:nvSpPr>
        <p:spPr>
          <a:xfrm>
            <a:off x="777240" y="1920240"/>
            <a:ext cx="502920" cy="502920"/>
          </a:xfrm>
          <a:prstGeom prst="ellipse">
            <a:avLst/>
          </a:prstGeom>
          <a:solidFill>
            <a:srgbClr val="F6C6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1463040" y="1856232"/>
            <a:ext cx="146304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500" b="1" i="0">
                <a:solidFill>
                  <a:srgbClr val="2A2A2E"/>
                </a:solidFill>
                <a:latin typeface="Calibri"/>
              </a:rPr>
              <a:t>CLIENT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63040" y="2194560"/>
            <a:ext cx="10058400" cy="4114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 i="0">
                <a:solidFill>
                  <a:srgbClr val="55555E"/>
                </a:solidFill>
                <a:latin typeface="Calibri"/>
              </a:rPr>
              <a:t>single-file HTML per app (~400KB each) · vanilla JS · three.js r128 · localStorage/IndexedDB · no build step for most apps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48640" y="2670048"/>
            <a:ext cx="11064240" cy="86868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Oval 9"/>
          <p:cNvSpPr/>
          <p:nvPr/>
        </p:nvSpPr>
        <p:spPr>
          <a:xfrm>
            <a:off x="777240" y="2852928"/>
            <a:ext cx="502920" cy="502920"/>
          </a:xfrm>
          <a:prstGeom prst="ellipse">
            <a:avLst/>
          </a:prstGeom>
          <a:solidFill>
            <a:srgbClr val="E5A9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1463040" y="2788920"/>
            <a:ext cx="146304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500" b="1" i="0">
                <a:solidFill>
                  <a:srgbClr val="2A2A2E"/>
                </a:solidFill>
                <a:latin typeface="Calibri"/>
              </a:rPr>
              <a:t>PROXY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63040" y="3127248"/>
            <a:ext cx="10058400" cy="4114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 i="0">
                <a:solidFill>
                  <a:srgbClr val="55555E"/>
                </a:solidFill>
                <a:latin typeface="Calibri"/>
              </a:rPr>
              <a:t>shared/api-keys-helper.js (Node) + per-app Cloudflare Pages Functions (functions/api/*) — API keys never leave the server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48640" y="3602736"/>
            <a:ext cx="11064240" cy="86868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Oval 13"/>
          <p:cNvSpPr/>
          <p:nvPr/>
        </p:nvSpPr>
        <p:spPr>
          <a:xfrm>
            <a:off x="777240" y="3785616"/>
            <a:ext cx="502920" cy="502920"/>
          </a:xfrm>
          <a:prstGeom prst="ellipse">
            <a:avLst/>
          </a:prstGeom>
          <a:solidFill>
            <a:srgbClr val="B8CFB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1463040" y="3721608"/>
            <a:ext cx="146304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500" b="1" i="0">
                <a:solidFill>
                  <a:srgbClr val="2A2A2E"/>
                </a:solidFill>
                <a:latin typeface="Calibri"/>
              </a:rPr>
              <a:t>APIs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63040" y="4059936"/>
            <a:ext cx="10058400" cy="4114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 i="0">
                <a:solidFill>
                  <a:srgbClr val="55555E"/>
                </a:solidFill>
                <a:latin typeface="Calibri"/>
              </a:rPr>
              <a:t>Meshy (3D generation) · Anthropic Claude (notes, translation) · Replicate Whisper (STT) · Higgsfield (renders) · Todoist (out)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48640" y="4535424"/>
            <a:ext cx="11064240" cy="86868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Oval 17"/>
          <p:cNvSpPr/>
          <p:nvPr/>
        </p:nvSpPr>
        <p:spPr>
          <a:xfrm>
            <a:off x="777240" y="4718304"/>
            <a:ext cx="502920" cy="502920"/>
          </a:xfrm>
          <a:prstGeom prst="ellipse">
            <a:avLst/>
          </a:prstGeom>
          <a:solidFill>
            <a:srgbClr val="F6C6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463040" y="4654296"/>
            <a:ext cx="146304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500" b="1" i="0">
                <a:solidFill>
                  <a:srgbClr val="2A2A2E"/>
                </a:solidFill>
                <a:latin typeface="Calibri"/>
              </a:rPr>
              <a:t>STORAGE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63040" y="4992624"/>
            <a:ext cx="10058400" cy="4114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 i="0">
                <a:solidFill>
                  <a:srgbClr val="55555E"/>
                </a:solidFill>
                <a:latin typeface="Calibri"/>
              </a:rPr>
              <a:t>Cloudflare KV (couple sync, own-device mirror) · Supabase (rail-planning) · localStorage/IndexedDB (Scribe)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548640" y="5468112"/>
            <a:ext cx="11064240" cy="86868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777240" y="5650992"/>
            <a:ext cx="502920" cy="502920"/>
          </a:xfrm>
          <a:prstGeom prst="ellipse">
            <a:avLst/>
          </a:prstGeom>
          <a:solidFill>
            <a:srgbClr val="E5A9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1463040" y="5586984"/>
            <a:ext cx="146304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500" b="1" i="0">
                <a:solidFill>
                  <a:srgbClr val="2A2A2E"/>
                </a:solidFill>
                <a:latin typeface="Calibri"/>
              </a:rPr>
              <a:t>EDGE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63040" y="5925312"/>
            <a:ext cx="10058400" cy="4114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 i="0">
                <a:solidFill>
                  <a:srgbClr val="55555E"/>
                </a:solidFill>
                <a:latin typeface="Calibri"/>
              </a:rPr>
              <a:t>Cloudflare Pages · Cloudflare Workers · Netlify (lovepapadavid) — deploy via wrangler; TLS everywhere; one config repo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BF5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502920"/>
            <a:ext cx="1097280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E5A9B3"/>
                </a:solidFill>
                <a:latin typeface="Calibri"/>
              </a:rPr>
              <a:t>01 · UNDER THE HOOD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822960"/>
            <a:ext cx="10972800" cy="8229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3200" b="1" i="0">
                <a:solidFill>
                  <a:srgbClr val="2A2A2E"/>
                </a:solidFill>
                <a:latin typeface="Cambria"/>
              </a:rPr>
              <a:t>The Meshy 3D pipeline — drawing to dollhouse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48640" y="2194560"/>
            <a:ext cx="1999427" cy="402336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Oval 5"/>
          <p:cNvSpPr/>
          <p:nvPr/>
        </p:nvSpPr>
        <p:spPr>
          <a:xfrm>
            <a:off x="868680" y="2468880"/>
            <a:ext cx="502920" cy="502920"/>
          </a:xfrm>
          <a:prstGeom prst="ellipse">
            <a:avLst/>
          </a:prstGeom>
          <a:solidFill>
            <a:srgbClr val="F6C6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868680" y="2487168"/>
            <a:ext cx="502920" cy="50292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2200" b="1" i="0">
                <a:solidFill>
                  <a:srgbClr val="2A2A2E"/>
                </a:solidFill>
                <a:latin typeface="Cambria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520" y="3108960"/>
            <a:ext cx="1633667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500" b="1" i="0">
                <a:solidFill>
                  <a:srgbClr val="E5A9B3"/>
                </a:solidFill>
                <a:latin typeface="Calibri"/>
              </a:rPr>
              <a:t>Source art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1520" y="3749039"/>
            <a:ext cx="1633667" cy="23774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0" i="0">
                <a:solidFill>
                  <a:srgbClr val="2A2A2E"/>
                </a:solidFill>
                <a:latin typeface="Calibri"/>
              </a:rPr>
              <a:t>Higgsfield 2K images (~2cr each) when image→3D beats text→3D. Or a photo of Arianna's drawing.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822387" y="2194560"/>
            <a:ext cx="1999427" cy="402336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Oval 10"/>
          <p:cNvSpPr/>
          <p:nvPr/>
        </p:nvSpPr>
        <p:spPr>
          <a:xfrm>
            <a:off x="3142427" y="2468880"/>
            <a:ext cx="502920" cy="502920"/>
          </a:xfrm>
          <a:prstGeom prst="ellipse">
            <a:avLst/>
          </a:prstGeom>
          <a:solidFill>
            <a:srgbClr val="E5A9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3142427" y="2487168"/>
            <a:ext cx="502920" cy="50292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2200" b="1" i="0">
                <a:solidFill>
                  <a:srgbClr val="2A2A2E"/>
                </a:solidFill>
                <a:latin typeface="Cambria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05267" y="3108960"/>
            <a:ext cx="1633667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500" b="1" i="0">
                <a:solidFill>
                  <a:srgbClr val="E5A9B3"/>
                </a:solidFill>
                <a:latin typeface="Calibri"/>
              </a:rPr>
              <a:t>Image → 3D t-pose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05267" y="3749039"/>
            <a:ext cx="1633667" cy="23774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0" i="0">
                <a:solidFill>
                  <a:srgbClr val="2A2A2E"/>
                </a:solidFill>
                <a:latin typeface="Calibri"/>
              </a:rPr>
              <a:t>Meshy image-to-3D (~20cr). Preview mode first; keep the reroll buffer.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096134" y="2194560"/>
            <a:ext cx="1999427" cy="402336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Oval 15"/>
          <p:cNvSpPr/>
          <p:nvPr/>
        </p:nvSpPr>
        <p:spPr>
          <a:xfrm>
            <a:off x="5416174" y="2468880"/>
            <a:ext cx="502920" cy="502920"/>
          </a:xfrm>
          <a:prstGeom prst="ellipse">
            <a:avLst/>
          </a:prstGeom>
          <a:solidFill>
            <a:srgbClr val="B8CFB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5416174" y="2487168"/>
            <a:ext cx="502920" cy="50292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2200" b="1" i="0">
                <a:solidFill>
                  <a:srgbClr val="2A2A2E"/>
                </a:solidFill>
                <a:latin typeface="Cambria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79014" y="3108960"/>
            <a:ext cx="1633667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500" b="1" i="0">
                <a:solidFill>
                  <a:srgbClr val="E5A9B3"/>
                </a:solidFill>
                <a:latin typeface="Calibri"/>
              </a:rPr>
              <a:t>Remesh + rig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79014" y="3749039"/>
            <a:ext cx="1633667" cy="23774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0" i="0">
                <a:solidFill>
                  <a:srgbClr val="2A2A2E"/>
                </a:solidFill>
                <a:latin typeface="Calibri"/>
              </a:rPr>
              <a:t>Remesh to 120k tris. Rig h=1.2m so scale matches Story House 3D's grid.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369881" y="2194560"/>
            <a:ext cx="1999427" cy="402336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Oval 20"/>
          <p:cNvSpPr/>
          <p:nvPr/>
        </p:nvSpPr>
        <p:spPr>
          <a:xfrm>
            <a:off x="7689921" y="2468880"/>
            <a:ext cx="502920" cy="502920"/>
          </a:xfrm>
          <a:prstGeom prst="ellipse">
            <a:avLst/>
          </a:prstGeom>
          <a:solidFill>
            <a:srgbClr val="F6C6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7689921" y="2487168"/>
            <a:ext cx="502920" cy="50292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2200" b="1" i="0">
                <a:solidFill>
                  <a:srgbClr val="2A2A2E"/>
                </a:solidFill>
                <a:latin typeface="Cambria"/>
              </a:rPr>
              <a:t>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552761" y="3108960"/>
            <a:ext cx="1633667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500" b="1" i="0">
                <a:solidFill>
                  <a:srgbClr val="E5A9B3"/>
                </a:solidFill>
                <a:latin typeface="Calibri"/>
              </a:rPr>
              <a:t>Animate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52761" y="3749039"/>
            <a:ext cx="1633667" cy="23774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0" i="0">
                <a:solidFill>
                  <a:srgbClr val="2A2A2E"/>
                </a:solidFill>
                <a:latin typeface="Calibri"/>
              </a:rPr>
              <a:t>3 anims per character: wave/sit/dance (~10cr). Reused via shared library.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9643628" y="2194560"/>
            <a:ext cx="1999427" cy="402336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Oval 25"/>
          <p:cNvSpPr/>
          <p:nvPr/>
        </p:nvSpPr>
        <p:spPr>
          <a:xfrm>
            <a:off x="9963668" y="2468880"/>
            <a:ext cx="502920" cy="502920"/>
          </a:xfrm>
          <a:prstGeom prst="ellipse">
            <a:avLst/>
          </a:prstGeom>
          <a:solidFill>
            <a:srgbClr val="E5A9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9963668" y="2487168"/>
            <a:ext cx="502920" cy="502920"/>
          </a:xfrm>
          <a:prstGeom prst="rect">
            <a:avLst/>
          </a:prstGeom>
          <a:noFill/>
        </p:spPr>
        <p:txBody>
          <a:bodyPr wrap="square" lIns="0" rIns="0" tIns="0" bIns="0" anchor="ctr">
            <a:spAutoFit/>
          </a:bodyPr>
          <a:lstStyle/>
          <a:p>
            <a:pPr algn="ctr"/>
            <a:r>
              <a:rPr sz="2200" b="1" i="0">
                <a:solidFill>
                  <a:srgbClr val="2A2A2E"/>
                </a:solidFill>
                <a:latin typeface="Cambria"/>
              </a:rPr>
              <a:t>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826508" y="3108960"/>
            <a:ext cx="1633667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500" b="1" i="0">
                <a:solidFill>
                  <a:srgbClr val="E5A9B3"/>
                </a:solidFill>
                <a:latin typeface="Calibri"/>
              </a:rPr>
              <a:t>Ship to phone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826508" y="3749039"/>
            <a:ext cx="1633667" cy="23774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200" b="0" i="0">
                <a:solidFill>
                  <a:srgbClr val="2A2A2E"/>
                </a:solidFill>
                <a:latin typeface="Calibri"/>
              </a:rPr>
              <a:t>gltf-transform resize 512 + draco → ~0.3–1.5 MB GLB. Test on a real phone.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48640" y="6400800"/>
            <a:ext cx="1106424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200" b="0" i="1">
                <a:solidFill>
                  <a:srgbClr val="55555E"/>
                </a:solidFill>
                <a:latin typeface="Calibri"/>
              </a:rPr>
              <a:t>Fully animated character total: ~40–55 credits. 10k/month = ~200 characters or 300–400 props.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BF5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640080"/>
            <a:ext cx="10972800" cy="8229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3600" b="1" i="0">
                <a:solidFill>
                  <a:srgbClr val="2A2A2E"/>
                </a:solidFill>
                <a:latin typeface="Cambria"/>
              </a:rPr>
              <a:t>Credit economics — where the pipeline actually spends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48640" y="1920240"/>
            <a:ext cx="2499283" cy="384048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548640" y="2286000"/>
            <a:ext cx="2499283" cy="16459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7200" b="1" i="0">
                <a:solidFill>
                  <a:srgbClr val="2A2A2E"/>
                </a:solidFill>
                <a:latin typeface="Cambria"/>
              </a:rPr>
              <a:t>40-55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" y="4114800"/>
            <a:ext cx="2499283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600" b="1" i="0">
                <a:solidFill>
                  <a:srgbClr val="E5A9B3"/>
                </a:solidFill>
                <a:latin typeface="Calibri"/>
              </a:rPr>
              <a:t>cr per animated character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" y="4754880"/>
            <a:ext cx="2133523" cy="13716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300" b="0" i="0">
                <a:solidFill>
                  <a:srgbClr val="55555E"/>
                </a:solidFill>
                <a:latin typeface="Calibri"/>
              </a:rPr>
              <a:t>image→3D + remesh + rig + 3 anims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413683" y="1920240"/>
            <a:ext cx="2499283" cy="384048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3413683" y="2286000"/>
            <a:ext cx="2499283" cy="16459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7200" b="1" i="0">
                <a:solidFill>
                  <a:srgbClr val="2A2A2E"/>
                </a:solidFill>
                <a:latin typeface="Cambria"/>
              </a:rPr>
              <a:t>25-35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13683" y="4114800"/>
            <a:ext cx="2499283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600" b="1" i="0">
                <a:solidFill>
                  <a:srgbClr val="E5A9B3"/>
                </a:solidFill>
                <a:latin typeface="Calibri"/>
              </a:rPr>
              <a:t>cr per textured prop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96563" y="4754880"/>
            <a:ext cx="2133523" cy="13716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300" b="0" i="0">
                <a:solidFill>
                  <a:srgbClr val="55555E"/>
                </a:solidFill>
                <a:latin typeface="Calibri"/>
              </a:rPr>
              <a:t>text→3D preview + refine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278727" y="1920240"/>
            <a:ext cx="2499283" cy="384048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278727" y="2286000"/>
            <a:ext cx="2499283" cy="16459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7200" b="1" i="0">
                <a:solidFill>
                  <a:srgbClr val="2A2A2E"/>
                </a:solidFill>
                <a:latin typeface="Cambria"/>
              </a:rPr>
              <a:t>~2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78727" y="4114800"/>
            <a:ext cx="2499283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600" b="1" i="0">
                <a:solidFill>
                  <a:srgbClr val="E5A9B3"/>
                </a:solidFill>
                <a:latin typeface="Calibri"/>
              </a:rPr>
              <a:t>cr per source image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61607" y="4754880"/>
            <a:ext cx="2133523" cy="13716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300" b="0" i="0">
                <a:solidFill>
                  <a:srgbClr val="55555E"/>
                </a:solidFill>
                <a:latin typeface="Calibri"/>
              </a:rPr>
              <a:t>Higgsfield when image→3D wins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9143771" y="1920240"/>
            <a:ext cx="2499283" cy="384048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143771" y="2286000"/>
            <a:ext cx="2499283" cy="16459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7200" b="1" i="0">
                <a:solidFill>
                  <a:srgbClr val="2A2A2E"/>
                </a:solidFill>
                <a:latin typeface="Cambria"/>
              </a:rPr>
              <a:t>10k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143771" y="4114800"/>
            <a:ext cx="2499283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600" b="1" i="0">
                <a:solidFill>
                  <a:srgbClr val="E5A9B3"/>
                </a:solidFill>
                <a:latin typeface="Calibri"/>
              </a:rPr>
              <a:t>credits/month on Meshy MAX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326651" y="4754880"/>
            <a:ext cx="2133523" cy="13716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300" b="0" i="0">
                <a:solidFill>
                  <a:srgbClr val="55555E"/>
                </a:solidFill>
                <a:latin typeface="Calibri"/>
              </a:rPr>
              <a:t>≈ 200 characters or 300 props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8640" y="6126480"/>
            <a:ext cx="1106424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300" b="0" i="1">
                <a:solidFill>
                  <a:srgbClr val="55555E"/>
                </a:solidFill>
                <a:latin typeface="Calibri"/>
              </a:rPr>
              <a:t>Reversed the old "minimise Meshy spend" posture — the pool is meant to be spent.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BF5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594360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E5A9B3"/>
                </a:solidFill>
                <a:latin typeface="Calibri"/>
              </a:rPr>
              <a:t>01 · UNDER THE HOOD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9144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3600" b="1" i="0">
                <a:solidFill>
                  <a:srgbClr val="2A2A2E"/>
                </a:solidFill>
                <a:latin typeface="Cambria"/>
              </a:rPr>
              <a:t>Deploy stack — kept boring on purpose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48640" y="2148840"/>
            <a:ext cx="5577840" cy="420624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822960" y="2331720"/>
            <a:ext cx="512064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800" b="1" i="0">
                <a:solidFill>
                  <a:srgbClr val="E5A9B3"/>
                </a:solidFill>
                <a:latin typeface="Calibri"/>
              </a:rPr>
              <a:t>CLOUDFLARE-FIRST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2960" y="2880360"/>
            <a:ext cx="5120640" cy="33832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Most kids' apps ship as Cloudflare Pages sites.</a:t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/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Edge Functions (functions/api/*) proxy the paid APIs so the client never sees keys.</a:t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/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Deploy is a one-liner per app:</a:t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cd app/ &amp;&amp; npx wrangler pages deploy .</a:t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/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KV bindings hold couple-sync and own-device-mirror state (Iskra).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309360" y="2148840"/>
            <a:ext cx="5577840" cy="420624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583680" y="2331720"/>
            <a:ext cx="512064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800" b="1" i="0">
                <a:solidFill>
                  <a:srgbClr val="E5A9B3"/>
                </a:solidFill>
                <a:latin typeface="Calibri"/>
              </a:rPr>
              <a:t>WHERE IT DIVERGES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83680" y="2880360"/>
            <a:ext cx="5120640" cy="33832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lovepapadavid hub is on Netlify — historical.</a:t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/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Workers (kitchen, suitcase, scribe) for anything that needs a token-gated cookie/API proxy at david-c73.workers.dev.</a:t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/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Supabase (project bokrkzyksnutlyzabpxp) is the spine of the commercial rail-planning tools — all commercial data has stayed inside Postgres.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BF5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502920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E5A9B3"/>
                </a:solidFill>
                <a:latin typeface="Calibri"/>
              </a:rPr>
              <a:t>01 · UNDER THE HOOD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868680"/>
            <a:ext cx="11064240" cy="8229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2800" b="1" i="0">
                <a:solidFill>
                  <a:srgbClr val="2A2A2E"/>
                </a:solidFill>
                <a:latin typeface="Cambria"/>
              </a:rPr>
              <a:t>The one file every app calls: shared/api-keys-helper.js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1874519"/>
            <a:ext cx="11064240" cy="10972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700" b="0" i="1">
                <a:solidFill>
                  <a:srgbClr val="55555E"/>
                </a:solidFill>
                <a:latin typeface="Calibri"/>
              </a:rPr>
              <a:t>Single Node helper that abstracts every paid API.</a:t>
            </a:r>
          </a:p>
          <a:p>
            <a:pPr algn="l"/>
            <a:r>
              <a:rPr sz="1700" b="0" i="1">
                <a:solidFill>
                  <a:srgbClr val="55555E"/>
                </a:solidFill>
                <a:latin typeface="Calibri"/>
              </a:rPr>
              <a:t>Each app imports one function; environment variables handle secrets.</a:t>
            </a:r>
          </a:p>
          <a:p>
            <a:pPr algn="l"/>
            <a:r>
              <a:rPr sz="1700" b="0" i="1">
                <a:solidFill>
                  <a:srgbClr val="55555E"/>
                </a:solidFill>
                <a:latin typeface="Calibri"/>
              </a:rPr>
              <a:t>Same helper works locally and inside Cloudflare Pages Functions.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48640" y="3154680"/>
            <a:ext cx="11064240" cy="320040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822960" y="3291840"/>
            <a:ext cx="10515600" cy="31089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500" b="0" i="0">
                <a:solidFill>
                  <a:srgbClr val="2A2A2E"/>
                </a:solidFill>
                <a:latin typeface="Courier New"/>
              </a:rPr>
              <a:t>callMeshyCreate(payload)   → wraps Meshy image-to-3D / text-to-3D</a:t>
            </a:r>
          </a:p>
          <a:p>
            <a:pPr algn="l"/>
            <a:r>
              <a:rPr sz="1500" b="0" i="0">
                <a:solidFill>
                  <a:srgbClr val="2A2A2E"/>
                </a:solidFill>
                <a:latin typeface="Courier New"/>
              </a:rPr>
              <a:t>callMeshyTask(id)          → polls Meshy job status</a:t>
            </a:r>
          </a:p>
          <a:p>
            <a:pPr algn="l"/>
            <a:r>
              <a:rPr sz="1500" b="0" i="0">
                <a:solidFill>
                  <a:srgbClr val="2A2A2E"/>
                </a:solidFill>
                <a:latin typeface="Courier New"/>
              </a:rPr>
              <a:t>callClaudeNotes(transcript, model)  → Scribe's summariser (Haiku/Sonnet/Opus)</a:t>
            </a:r>
          </a:p>
          <a:p>
            <a:pPr algn="l"/>
            <a:r>
              <a:rPr sz="1500" b="0" i="0">
                <a:solidFill>
                  <a:srgbClr val="2A2A2E"/>
                </a:solidFill>
                <a:latin typeface="Courier New"/>
              </a:rPr>
              <a:t>callWhisper(audio_url)     → Replicate Whisper (pinned version hash)</a:t>
            </a:r>
          </a:p>
          <a:p>
            <a:pPr algn="l"/>
            <a:r>
              <a:rPr sz="1500" b="0" i="0">
                <a:solidFill>
                  <a:srgbClr val="2A2A2E"/>
                </a:solidFill>
                <a:latin typeface="Courier New"/>
              </a:rPr>
              <a:t>callHiggsfield(prompt, aspect_ratio) → marketing renders</a:t>
            </a:r>
          </a:p>
          <a:p>
            <a:pPr algn="l"/>
            <a:r>
              <a:rPr sz="1500" b="0" i="0">
                <a:solidFill>
                  <a:srgbClr val="2A2A2E"/>
                </a:solidFill>
                <a:latin typeface="Courier New"/>
              </a:rPr>
              <a:t>callTodoist(items, token)  → push action items out from Scribe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