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3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9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0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1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marketer_cov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" y="6400800"/>
            <a:ext cx="110642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400" b="1" i="0">
                <a:solidFill>
                  <a:srgbClr val="E5A9B3"/>
                </a:solidFill>
                <a:latin typeface="Calibri"/>
              </a:rPr>
              <a:t>FOR THE MARKETER · BRAND, POSITIONING, REACH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divider_signpo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51760"/>
            <a:ext cx="1124712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The Audiences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97680"/>
            <a:ext cx="1124712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200" b="0" i="1">
                <a:solidFill>
                  <a:srgbClr val="55555E"/>
                </a:solidFill>
                <a:latin typeface="Calibri"/>
              </a:rPr>
              <a:t>Who each app family is for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AUDIENCE · KIDS &amp; FAMILY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400" b="1" i="0">
                <a:solidFill>
                  <a:srgbClr val="2A2A2E"/>
                </a:solidFill>
                <a:latin typeface="Cambria"/>
              </a:rPr>
              <a:t>Kids' play — the flagship family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920240"/>
            <a:ext cx="3657600" cy="23774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2084831"/>
            <a:ext cx="32918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Who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2468880"/>
            <a:ext cx="3291840" cy="1691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Parents of children aged 6-10 who want cozy, imaginative play without ads, streaks, or paid-loot dark patterns.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89120" y="1920240"/>
            <a:ext cx="3657600" cy="23774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617720" y="2084831"/>
            <a:ext cx="32918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What they love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7720" y="2468880"/>
            <a:ext cx="3291840" cy="1691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Painterly worlds they can wander in. Storybook feel. Their child asking 'can I play the papa game?'.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29600" y="1920240"/>
            <a:ext cx="3657600" cy="23774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458200" y="2084831"/>
            <a:ext cx="32918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What they buy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8200" y="2468880"/>
            <a:ext cx="3291840" cy="1691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One-off packs (rooms, outfits, characters) at $3-7. No subscriptions.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" y="4526280"/>
            <a:ext cx="109728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APPS IN THIS FAMILY</a:t>
            </a:r>
          </a:p>
        </p:txBody>
      </p:sp>
      <p:pic>
        <p:nvPicPr>
          <p:cNvPr id="15" name="Picture 14" descr="app_story_house_3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09" y="4937760"/>
            <a:ext cx="1463039" cy="14630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40" y="6446520"/>
            <a:ext cx="2072579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Story House 3D</a:t>
            </a:r>
          </a:p>
        </p:txBody>
      </p:sp>
      <p:pic>
        <p:nvPicPr>
          <p:cNvPr id="17" name="Picture 16" descr="app_magic_worksho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868" y="4937760"/>
            <a:ext cx="1463039" cy="14630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804099" y="6446520"/>
            <a:ext cx="2072579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Magic Workshop</a:t>
            </a:r>
          </a:p>
        </p:txBody>
      </p:sp>
      <p:pic>
        <p:nvPicPr>
          <p:cNvPr id="19" name="Picture 18" descr="app_sleeping_isl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327" y="4937760"/>
            <a:ext cx="1463039" cy="14630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059558" y="6446520"/>
            <a:ext cx="2072579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Sleeping Isles</a:t>
            </a:r>
          </a:p>
        </p:txBody>
      </p:sp>
      <p:pic>
        <p:nvPicPr>
          <p:cNvPr id="21" name="Picture 20" descr="app_kapibara_boo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786" y="4937760"/>
            <a:ext cx="1463039" cy="14630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315017" y="6446520"/>
            <a:ext cx="2072579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Kapibara</a:t>
            </a:r>
          </a:p>
        </p:txBody>
      </p:sp>
      <p:pic>
        <p:nvPicPr>
          <p:cNvPr id="23" name="Picture 22" descr="app_caf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5245" y="4937760"/>
            <a:ext cx="1463039" cy="146303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70476" y="6446520"/>
            <a:ext cx="2072579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Café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AUDIENCE · COUPLES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400" b="1" i="0">
                <a:solidFill>
                  <a:srgbClr val="2A2A2E"/>
                </a:solidFill>
                <a:latin typeface="Cambria"/>
              </a:rPr>
              <a:t>Couples — the bilingual angle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920240"/>
            <a:ext cx="3657600" cy="23774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2084831"/>
            <a:ext cx="32918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Who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2468880"/>
            <a:ext cx="3291840" cy="1691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Adult couples, especially Russian-English pairs, looking for a warmer connection tool than the streak-driven mainstream.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89120" y="1920240"/>
            <a:ext cx="3657600" cy="23774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617720" y="2084831"/>
            <a:ext cx="32918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What they love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7720" y="2468880"/>
            <a:ext cx="3291840" cy="1691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The 'Together' mode where both phones lock to one card. The NVC translator that softens hard messages.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29600" y="1920240"/>
            <a:ext cx="3657600" cy="23774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458200" y="2084831"/>
            <a:ext cx="32918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What they buy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8200" y="2468880"/>
            <a:ext cx="3291840" cy="1691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A gentle paid tier for couple sync + advanced Together. First paid launch: Q3 2026.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" y="4526280"/>
            <a:ext cx="109728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APPS IN THIS FAMILY</a:t>
            </a:r>
          </a:p>
        </p:txBody>
      </p:sp>
      <p:pic>
        <p:nvPicPr>
          <p:cNvPr id="15" name="Picture 14" descr="app_isk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41" y="4937760"/>
            <a:ext cx="1463039" cy="14630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40" y="6446520"/>
            <a:ext cx="2636443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Iskra · Искра</a:t>
            </a:r>
          </a:p>
        </p:txBody>
      </p:sp>
      <p:pic>
        <p:nvPicPr>
          <p:cNvPr id="17" name="Picture 16" descr="app_due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665" y="4937760"/>
            <a:ext cx="1463039" cy="14630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67963" y="6446520"/>
            <a:ext cx="2636443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Duet · Дуэт</a:t>
            </a:r>
          </a:p>
        </p:txBody>
      </p:sp>
      <p:pic>
        <p:nvPicPr>
          <p:cNvPr id="19" name="Picture 18" descr="app_walkabou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989" y="4937760"/>
            <a:ext cx="1463039" cy="14630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87287" y="6446520"/>
            <a:ext cx="2636443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Walkabout</a:t>
            </a:r>
          </a:p>
        </p:txBody>
      </p:sp>
      <p:pic>
        <p:nvPicPr>
          <p:cNvPr id="21" name="Picture 20" descr="app_lantern_keep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313" y="4937760"/>
            <a:ext cx="1463039" cy="14630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006611" y="6446520"/>
            <a:ext cx="2636443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Lantern Keeper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AUDIENCE · ADULTS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400" b="1" i="0">
                <a:solidFill>
                  <a:srgbClr val="2A2A2E"/>
                </a:solidFill>
                <a:latin typeface="Cambria"/>
              </a:rPr>
              <a:t>Adult tools — quiet utility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920240"/>
            <a:ext cx="3657600" cy="23774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2084831"/>
            <a:ext cx="32918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Who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2468880"/>
            <a:ext cx="3291840" cy="1691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Adults who want a personal voice notebook, or a co-parenting conversation aid, without an enterprise price tag.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89120" y="1920240"/>
            <a:ext cx="3657600" cy="23774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617720" y="2084831"/>
            <a:ext cx="32918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What they love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7720" y="2468880"/>
            <a:ext cx="3291840" cy="1691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Local-first (audio in IndexedDB). Token-gated. Model picker exposed (Haiku → Sonnet → Opus).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29600" y="1920240"/>
            <a:ext cx="3657600" cy="23774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458200" y="2084831"/>
            <a:ext cx="32918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What they buy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8200" y="2468880"/>
            <a:ext cx="3291840" cy="1691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Personal license or one-off unlock. Scribe is a token-share model to friends today.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" y="4526280"/>
            <a:ext cx="109728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APPS IN THIS FAMILY</a:t>
            </a:r>
          </a:p>
        </p:txBody>
      </p:sp>
      <p:pic>
        <p:nvPicPr>
          <p:cNvPr id="15" name="Picture 14" descr="app_scrib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41" y="4937760"/>
            <a:ext cx="1463039" cy="14630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40" y="6446520"/>
            <a:ext cx="2636443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Scribe</a:t>
            </a:r>
          </a:p>
        </p:txBody>
      </p:sp>
      <p:pic>
        <p:nvPicPr>
          <p:cNvPr id="17" name="Picture 16" descr="app_psy_co_parent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4665" y="4937760"/>
            <a:ext cx="1463039" cy="14630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67963" y="6446520"/>
            <a:ext cx="2636443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Psy·Co·Parenting</a:t>
            </a:r>
          </a:p>
        </p:txBody>
      </p:sp>
      <p:pic>
        <p:nvPicPr>
          <p:cNvPr id="19" name="Picture 18" descr="app_holl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989" y="4937760"/>
            <a:ext cx="1463039" cy="14630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187287" y="6446520"/>
            <a:ext cx="2636443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The Hollow</a:t>
            </a:r>
          </a:p>
        </p:txBody>
      </p:sp>
      <p:pic>
        <p:nvPicPr>
          <p:cNvPr id="21" name="Picture 20" descr="app_gard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313" y="4937760"/>
            <a:ext cx="1463039" cy="14630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006611" y="6446520"/>
            <a:ext cx="2636443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Garden of Words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AUDIENCE · COMMERCIAL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400" b="1" i="0">
                <a:solidFill>
                  <a:srgbClr val="2A2A2E"/>
                </a:solidFill>
                <a:latin typeface="Cambria"/>
              </a:rPr>
              <a:t>Commercial — quietly earning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920240"/>
            <a:ext cx="3657600" cy="23774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2084831"/>
            <a:ext cx="32918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Who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2468880"/>
            <a:ext cx="3291840" cy="1691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Station-maintenance vendors and TOCs (Train Operating Companies) needing engineering-access planning tools.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389120" y="1920240"/>
            <a:ext cx="3657600" cy="23774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617720" y="2084831"/>
            <a:ext cx="32918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What they love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7720" y="2468880"/>
            <a:ext cx="3291840" cy="1691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Modelled on Network Rail national constructs (S4/S5/S7 · NR weeks) so any TOC plugs in.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229600" y="1920240"/>
            <a:ext cx="3657600" cy="23774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458200" y="2084831"/>
            <a:ext cx="329184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What they buy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58200" y="2468880"/>
            <a:ext cx="3291840" cy="1691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Contract revenue. Founder-led sales, not deck-slick.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" y="4526280"/>
            <a:ext cx="10972800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APPS IN THIS FAMILY</a:t>
            </a:r>
          </a:p>
        </p:txBody>
      </p:sp>
      <p:pic>
        <p:nvPicPr>
          <p:cNvPr id="15" name="Picture 14" descr="app_railplan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5003" y="4937760"/>
            <a:ext cx="1463039" cy="14630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8640" y="6446520"/>
            <a:ext cx="5455767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railplanning.tools</a:t>
            </a:r>
          </a:p>
        </p:txBody>
      </p:sp>
      <p:pic>
        <p:nvPicPr>
          <p:cNvPr id="17" name="Picture 16" descr="app_scrib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651" y="4937760"/>
            <a:ext cx="1463039" cy="146303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187287" y="6446520"/>
            <a:ext cx="5455767" cy="320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2A2A2E"/>
                </a:solidFill>
                <a:latin typeface="Calibri"/>
              </a:rPr>
              <a:t>Scribe (rail-mode)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divider_portfoli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51760"/>
            <a:ext cx="1124712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Flagship Showcase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97680"/>
            <a:ext cx="1124712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200" b="0" i="1">
                <a:solidFill>
                  <a:srgbClr val="55555E"/>
                </a:solidFill>
                <a:latin typeface="Calibri"/>
              </a:rPr>
              <a:t>The three apps that carry the brand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64008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PORTFOLIO · SHOWCASE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1051560"/>
            <a:ext cx="640080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400" b="1" i="0">
                <a:solidFill>
                  <a:srgbClr val="2A2A2E"/>
                </a:solidFill>
                <a:latin typeface="Cambria"/>
              </a:rPr>
              <a:t>Papa's Magic Workshop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194560"/>
            <a:ext cx="594360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900" b="0" i="1">
                <a:solidFill>
                  <a:srgbClr val="55555E"/>
                </a:solidFill>
                <a:latin typeface="Calibri"/>
              </a:rPr>
              <a:t>A drawing → a spinnable 3D toy → a real printed toy.</a:t>
            </a:r>
          </a:p>
          <a:p>
            <a:pPr algn="l"/>
            <a:r>
              <a:rPr sz="1900" b="0" i="1">
                <a:solidFill>
                  <a:srgbClr val="55555E"/>
                </a:solidFill>
                <a:latin typeface="Calibri"/>
              </a:rPr>
              <a:t>All in one warm hand-painted app.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3291840"/>
            <a:ext cx="5943600" cy="2743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The wow demo. Arianna draws a dinosaur, points a phone at it, and 60 seconds later she has a pastel 3D dinosaur she can spin, keep in a toy box, and 3D print. Or drop into Story House 3D as a playable toy.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Runs the shareable magic loop on TikTok / Reels / Insta Stories in one 15-second clip. It doesn't need explanation — the transformation IS the marketing.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Hybrid safety: instant self-serve with a daily magic-turn cap, PLUS a 'surprise from Papa' toggle that turns any toy into a gift moment.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309360"/>
            <a:ext cx="61264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LIVE · magic-workshop.pages.dev</a:t>
            </a:r>
          </a:p>
        </p:txBody>
      </p:sp>
      <p:pic>
        <p:nvPicPr>
          <p:cNvPr id="8" name="Picture 7" descr="app_magic_worksh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594360"/>
            <a:ext cx="2560320" cy="256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5120" y="3200400"/>
            <a:ext cx="256032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 i="1">
                <a:solidFill>
                  <a:srgbClr val="55555E"/>
                </a:solidFill>
                <a:latin typeface="Calibri"/>
              </a:rPr>
              <a:t>hero render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464040" y="594360"/>
            <a:ext cx="2514600" cy="5394960"/>
          </a:xfrm>
          <a:prstGeom prst="roundRect">
            <a:avLst>
              <a:gd name="adj" fmla="val 10000"/>
            </a:avLst>
          </a:prstGeom>
          <a:solidFill>
            <a:srgbClr val="FBF5EA"/>
          </a:solidFill>
          <a:ln w="25400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live_magic_worksh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480" y="685800"/>
            <a:ext cx="2331720" cy="521208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401300" y="704088"/>
            <a:ext cx="640080" cy="164592"/>
          </a:xfrm>
          <a:prstGeom prst="roundRect">
            <a:avLst>
              <a:gd name="adj" fmla="val 50000"/>
            </a:avLst>
          </a:prstGeom>
          <a:solidFill>
            <a:srgbClr val="2A2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464040" y="6080760"/>
            <a:ext cx="251460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E5A9B3"/>
                </a:solidFill>
                <a:latin typeface="Calibri"/>
              </a:rPr>
              <a:t>LIVE at magic-workshop.pages.dev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64008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PORTFOLIO · SHOWCASE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1051560"/>
            <a:ext cx="640080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400" b="1" i="0">
                <a:solidFill>
                  <a:srgbClr val="2A2A2E"/>
                </a:solidFill>
                <a:latin typeface="Cambria"/>
              </a:rPr>
              <a:t>Story House 3D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194560"/>
            <a:ext cx="594360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900" b="0" i="1">
                <a:solidFill>
                  <a:srgbClr val="55555E"/>
                </a:solidFill>
                <a:latin typeface="Calibri"/>
              </a:rPr>
              <a:t>A walkable painterly dollhouse.</a:t>
            </a:r>
          </a:p>
          <a:p>
            <a:pPr algn="l"/>
            <a:r>
              <a:rPr sz="1900" b="0" i="1">
                <a:solidFill>
                  <a:srgbClr val="55555E"/>
                </a:solidFill>
                <a:latin typeface="Calibri"/>
              </a:rPr>
              <a:t>Six places, thirty-eight friends, day and night, and warm animated water.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3291840"/>
            <a:ext cx="5943600" cy="2743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The flagship. Real category (Toca Boca / Sago Mini adjacency) with a differentiated aesthetic and no dark patterns.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Six painterly places: bedroom, kitchen, living room, garden, beach, park. Walkable in 3D, phone-friendly, warm.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Party button emotes all present characters at once — every kid who tries it laughs. The demo sells itself.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309360"/>
            <a:ext cx="61264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LIVE · story-house-3d.pages.dev</a:t>
            </a:r>
          </a:p>
        </p:txBody>
      </p:sp>
      <p:pic>
        <p:nvPicPr>
          <p:cNvPr id="8" name="Picture 7" descr="app_story_house_3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594360"/>
            <a:ext cx="2560320" cy="256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5120" y="3200400"/>
            <a:ext cx="256032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 i="1">
                <a:solidFill>
                  <a:srgbClr val="55555E"/>
                </a:solidFill>
                <a:latin typeface="Calibri"/>
              </a:rPr>
              <a:t>hero render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464040" y="594360"/>
            <a:ext cx="2514600" cy="5394960"/>
          </a:xfrm>
          <a:prstGeom prst="roundRect">
            <a:avLst>
              <a:gd name="adj" fmla="val 10000"/>
            </a:avLst>
          </a:prstGeom>
          <a:solidFill>
            <a:srgbClr val="FBF5EA"/>
          </a:solidFill>
          <a:ln w="25400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live_story_house_3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480" y="685800"/>
            <a:ext cx="2331720" cy="521208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401300" y="704088"/>
            <a:ext cx="640080" cy="164592"/>
          </a:xfrm>
          <a:prstGeom prst="roundRect">
            <a:avLst>
              <a:gd name="adj" fmla="val 50000"/>
            </a:avLst>
          </a:prstGeom>
          <a:solidFill>
            <a:srgbClr val="2A2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464040" y="6080760"/>
            <a:ext cx="251460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E5A9B3"/>
                </a:solidFill>
                <a:latin typeface="Calibri"/>
              </a:rPr>
              <a:t>LIVE at story-house-3d.pages.dev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640080"/>
            <a:ext cx="54864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PORTFOLIO · SHOWCASE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1051560"/>
            <a:ext cx="6400800" cy="12801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400" b="1" i="0">
                <a:solidFill>
                  <a:srgbClr val="2A2A2E"/>
                </a:solidFill>
                <a:latin typeface="Cambria"/>
              </a:rPr>
              <a:t>Iskra · Искра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2194560"/>
            <a:ext cx="594360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900" b="0" i="1">
                <a:solidFill>
                  <a:srgbClr val="55555E"/>
                </a:solidFill>
                <a:latin typeface="Calibri"/>
              </a:rPr>
              <a:t>A single warm spark rising between two people.</a:t>
            </a:r>
          </a:p>
          <a:p>
            <a:pPr algn="l"/>
            <a:r>
              <a:rPr sz="1900" b="0" i="1">
                <a:solidFill>
                  <a:srgbClr val="55555E"/>
                </a:solidFill>
                <a:latin typeface="Calibri"/>
              </a:rPr>
              <a:t>Russian and English, together on one screen.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3291840"/>
            <a:ext cx="5943600" cy="2743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The bilingual RU/EN couples app that treats Cyrillic-language speakers as first-class.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A translator that softens hard messages using NVC. A Together mode where two phones lock to the same card. A Cycle &amp; Rhythms feature that never lets the AI attribute — deliberately.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Same painterly palette as the kids' apps — the same warm hand made this.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6309360"/>
            <a:ext cx="612648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LIVE · iskra.pages.dev</a:t>
            </a:r>
          </a:p>
        </p:txBody>
      </p:sp>
      <p:pic>
        <p:nvPicPr>
          <p:cNvPr id="8" name="Picture 7" descr="app_isk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594360"/>
            <a:ext cx="2560320" cy="2560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5120" y="3200400"/>
            <a:ext cx="256032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900" b="0" i="1">
                <a:solidFill>
                  <a:srgbClr val="55555E"/>
                </a:solidFill>
                <a:latin typeface="Calibri"/>
              </a:rPr>
              <a:t>hero render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464040" y="594360"/>
            <a:ext cx="2514600" cy="5394960"/>
          </a:xfrm>
          <a:prstGeom prst="roundRect">
            <a:avLst>
              <a:gd name="adj" fmla="val 10000"/>
            </a:avLst>
          </a:prstGeom>
          <a:solidFill>
            <a:srgbClr val="FBF5EA"/>
          </a:solidFill>
          <a:ln w="25400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live_isk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480" y="685800"/>
            <a:ext cx="2331720" cy="521208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0401300" y="704088"/>
            <a:ext cx="640080" cy="164592"/>
          </a:xfrm>
          <a:prstGeom prst="roundRect">
            <a:avLst>
              <a:gd name="adj" fmla="val 50000"/>
            </a:avLst>
          </a:prstGeom>
          <a:solidFill>
            <a:srgbClr val="2A2A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464040" y="6080760"/>
            <a:ext cx="2514600" cy="256032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000" b="1" i="0">
                <a:solidFill>
                  <a:srgbClr val="E5A9B3"/>
                </a:solidFill>
                <a:latin typeface="Calibri"/>
              </a:rPr>
              <a:t>LIVE at iskra.pages.dev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divider_as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51760"/>
            <a:ext cx="1124712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Campaign Ideas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97680"/>
            <a:ext cx="1124712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200" b="0" i="1">
                <a:solidFill>
                  <a:srgbClr val="55555E"/>
                </a:solidFill>
                <a:latin typeface="Calibri"/>
              </a:rPr>
              <a:t>How the world hears about this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280160"/>
            <a:ext cx="10972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400" b="1" i="0">
                <a:solidFill>
                  <a:srgbClr val="E5A9B3"/>
                </a:solidFill>
                <a:latin typeface="Calibri"/>
              </a:rPr>
              <a:t>THE ETHOS · ONE 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2011680"/>
            <a:ext cx="11064240" cy="2743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5600" b="1" i="0">
                <a:solidFill>
                  <a:srgbClr val="2A2A2E"/>
                </a:solidFill>
                <a:latin typeface="Cambria"/>
              </a:rPr>
              <a:t>Built by a papa, for his daughter first.</a:t>
            </a:r>
          </a:p>
          <a:p>
            <a:pPr algn="ctr"/>
            <a:r>
              <a:rPr sz="5600" b="1" i="0">
                <a:solidFill>
                  <a:srgbClr val="2A2A2E"/>
                </a:solidFill>
                <a:latin typeface="Cambria"/>
              </a:rPr>
              <a:t>Money second.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0160" y="5120640"/>
            <a:ext cx="960120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800" b="0" i="1">
                <a:solidFill>
                  <a:srgbClr val="55555E"/>
                </a:solidFill>
                <a:latin typeface="Calibri"/>
              </a:rPr>
              <a:t>Every decision runs through that filter — no ads, no streaks, no IAP loops. A parent-safe warm studio for phones and tablets.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CAMPAIGN · 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Campaign 1 · The Magic Workshop shareable loop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THE CONTENT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15-second TikTok / Reels / Shorts: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1. Kid finishes a crayon drawing (2s)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2. Points phone at it (2s)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3. On-screen loading with pastel sparkles (3s)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4. Reveal: spinnable 3D toy version (5s)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5. Cut: same toy printed on a home 3D printer (3s)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No voiceover needed. Music: something warm and hopeful.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WHY IT WORKS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This is the format the algorithm rewards: satisfying transformation + child + magic.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Every kid becomes a co-creator. Every parent thinks 'my kid could make one'.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Weekly cadence: seed 3 shorts / week for 8 weeks. Track share ratio + save ratio (not view count).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Expected outcome: at least one video crosses 1M — the algorithm decides which one.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CAMPAIGN · 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Campaign 2 · The parent-testimonial anchor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THE CONTENT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A 2-minute launch film: real parents (not actors), showing their kids play Story House 3D for the first time.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No staged wow moments. Just the quiet delight when a kid recognises the papa character on screen matches the papa in the room.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End on: 'No ads. No streaks. No IAP. Built by a papa in Cumbria.'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WHY IT WORKS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The parent-ethical positioning is the anti-brand. Making it explicit in the launch anchors every subsequent piece of marketing.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Press angle: 'The dad who built a Toca Boca alternative without dark patterns' — a story that writes itself.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Ends up in parenting newsletters, mumsnet threads, and slow-tech Substacks. Long tail.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CAMPAIGN · 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Campaign 3 · Iskra's Cyrillic-market launch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THE CONTENT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A separate track for Iskra: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Bilingual RU/EN social content on TikTok + VKontakte alternatives.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Short-form clips of the Together mode with real couples (subtitled), showing the NVC translator softening a real message.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Partner with Russian-language relationship writers on Substack / TG channels.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WHY IT WORKS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The Cyrillic-language market is underserved by every English-only couples app.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NVC framing gives writers a story to tell that isn't about the app — it's about the framework.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Organic seed for a paid Together tier launch in Q3 2026.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DISTRIBUTION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Three lanes, no gatekeepers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965960"/>
            <a:ext cx="11064240" cy="12801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Oval 5"/>
          <p:cNvSpPr/>
          <p:nvPr/>
        </p:nvSpPr>
        <p:spPr>
          <a:xfrm>
            <a:off x="777240" y="2286000"/>
            <a:ext cx="640080" cy="640080"/>
          </a:xfrm>
          <a:prstGeom prst="ellipse">
            <a:avLst/>
          </a:prstGeom>
          <a:solidFill>
            <a:srgbClr val="F6C6A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600200" y="2148840"/>
            <a:ext cx="45720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2A2A2E"/>
                </a:solidFill>
                <a:latin typeface="Calibri"/>
              </a:rPr>
              <a:t>Web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2606040"/>
            <a:ext cx="4572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Cloudflare Pages · Netlify · Cloudflare Workers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2240280"/>
            <a:ext cx="51206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All apps are already live on the open web. No app-store gate. Shareable link is the primary CTA.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8640" y="3383280"/>
            <a:ext cx="11064240" cy="12801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Oval 10"/>
          <p:cNvSpPr/>
          <p:nvPr/>
        </p:nvSpPr>
        <p:spPr>
          <a:xfrm>
            <a:off x="777240" y="3703320"/>
            <a:ext cx="640080" cy="640080"/>
          </a:xfrm>
          <a:prstGeom prst="ellipse">
            <a:avLst/>
          </a:prstGeom>
          <a:solidFill>
            <a:srgbClr val="E5A9B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600200" y="3566160"/>
            <a:ext cx="45720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2A2A2E"/>
                </a:solidFill>
                <a:latin typeface="Calibri"/>
              </a:rPr>
              <a:t>iOS TestFlight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4023360"/>
            <a:ext cx="4572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The gentle native path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3657600"/>
            <a:ext cx="51206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Story House 3D + Magic Workshop packaged as a shell. TestFlight lets us seed real parents without an app-store review cycle.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48640" y="4800600"/>
            <a:ext cx="11064240" cy="128016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Oval 15"/>
          <p:cNvSpPr/>
          <p:nvPr/>
        </p:nvSpPr>
        <p:spPr>
          <a:xfrm>
            <a:off x="777240" y="5120640"/>
            <a:ext cx="640080" cy="640080"/>
          </a:xfrm>
          <a:prstGeom prst="ellipse">
            <a:avLst/>
          </a:prstGeom>
          <a:solidFill>
            <a:srgbClr val="B8CF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600200" y="4983480"/>
            <a:ext cx="45720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2A2A2E"/>
                </a:solidFill>
                <a:latin typeface="Calibri"/>
              </a:rPr>
              <a:t>itch.io + Sketchfab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00200" y="5440680"/>
            <a:ext cx="45720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Asset-pack lane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00800" y="5074920"/>
            <a:ext cx="51206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Stylised 3D asset packs sold to indie developers. B2B revenue that stays inside the pipeline (verify Meshy licence first).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divider_worksho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51760"/>
            <a:ext cx="1124712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First Eight Weeks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97680"/>
            <a:ext cx="1124712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200" b="0" i="1">
                <a:solidFill>
                  <a:srgbClr val="55555E"/>
                </a:solidFill>
                <a:latin typeface="Calibri"/>
              </a:rPr>
              <a:t>A content calendar sketch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CALENDAR · WEEKS 1-4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Weeks 1–4 · Seed and ship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WEEK 1–2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Week 1: Magic Workshop teaser — 3 short-form videos (crayon → 3D toy). Parent-testimonial casting begins.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Week 2: Story House 3D 'first play' film shot with real families. Seed to slow-tech Substacks.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WEEK 3–4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Week 3: Parent-testimonial launch film goes live. Press outreach to parenting newsletters + Mumsnet.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Week 4: iOS TestFlight open beta announcement. Weekly Magic Workshop shorts continue (twice weekly).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CALENDAR · WEEKS 5-8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Weeks 5–8 · Build the momentum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WEEK 5–6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Week 5: Iskra Cyrillic-market seed content begins. RU-language couples partnership outreach.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Week 6: First parent-paid pack for Story House 3D announced. Pre-order at a soft price for early testers.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WEEK 7–8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Week 7: Asset-pack #1 shipped on itch.io. B2B outreach to indie devs begins.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Week 8: Retro post — 'what eight weeks of building in public looked like'. Prepare next-quarter roadmap.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PRESS · ONE-PAGER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The press one-pager — outline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74519"/>
            <a:ext cx="11064240" cy="777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2011679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E5A9B3"/>
                </a:solidFill>
                <a:latin typeface="Calibri"/>
              </a:rPr>
              <a:t>Headline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8960" y="2011679"/>
            <a:ext cx="859536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"Built by a papa: the pastel studio quietly shipping 20 apps without ads or streaks"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2743200"/>
            <a:ext cx="11064240" cy="777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880360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E5A9B3"/>
                </a:solidFill>
                <a:latin typeface="Calibri"/>
              </a:rPr>
              <a:t>Lede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8960" y="2880360"/>
            <a:ext cx="859536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One person, six months, twenty apps, a shared 3D asset library, and a Meshy pipeline that turns a child's drawing into a spinnable 3D toy.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640" y="3611879"/>
            <a:ext cx="11064240" cy="777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49039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E5A9B3"/>
                </a:solidFill>
                <a:latin typeface="Calibri"/>
              </a:rPr>
              <a:t>The angle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08960" y="3749039"/>
            <a:ext cx="859536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Toca Boca / Sago Mini adjacency without the ad-monetised playbook. Warm painterly aesthetic. Parent-first values.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4480559"/>
            <a:ext cx="11064240" cy="777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4617719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E5A9B3"/>
                </a:solidFill>
                <a:latin typeface="Calibri"/>
              </a:rPr>
              <a:t>The proof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08960" y="4617719"/>
            <a:ext cx="859536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Live URLs: story-house-3d.pages.dev, magic-workshop.pages.dev, iskra.pages.dev. Real screenshots. Real Arianna quotes (with parental consent).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8640" y="5349240"/>
            <a:ext cx="11064240" cy="777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777240" y="5486400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E5A9B3"/>
                </a:solidFill>
                <a:latin typeface="Calibri"/>
              </a:rPr>
              <a:t>The pitch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08960" y="5486400"/>
            <a:ext cx="8595360" cy="6400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Available for interview. Studio based in the UK. Contact david@eventexperts.online.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E5A9B3"/>
                </a:solidFill>
                <a:latin typeface="Calibri"/>
              </a:rPr>
              <a:t>BRAND · VOICE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How Nova Code sounds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1874519"/>
            <a:ext cx="11064240" cy="621792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1993391"/>
            <a:ext cx="3108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We 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23360" y="1993391"/>
            <a:ext cx="7680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Warm. Specific. Handmade. Honest about tradeoffs.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" y="2587752"/>
            <a:ext cx="11064240" cy="621792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706624"/>
            <a:ext cx="3108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We are not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23360" y="2706624"/>
            <a:ext cx="7680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Precious. Corporate. Slick. Streak-driven.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48640" y="3300984"/>
            <a:ext cx="11064240" cy="621792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419856"/>
            <a:ext cx="3108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We write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3360" y="3419856"/>
            <a:ext cx="7680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Short sentences. Human details. British spelling where it fits. Named characters (Arianna, Angelina) with consent.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48640" y="4014215"/>
            <a:ext cx="11064240" cy="621792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4133087"/>
            <a:ext cx="3108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We never write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23360" y="4133087"/>
            <a:ext cx="7680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Manipulative CTAs. Streak-loss threats. "Only X spots left!". Anything that would embarrass Papa if his daughter read it.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8640" y="4727448"/>
            <a:ext cx="11064240" cy="621792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777240" y="4846320"/>
            <a:ext cx="3108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On kid-facing surfaces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23360" y="4846320"/>
            <a:ext cx="7680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Only warmth. No urgency, no scarcity, no gamified pressure. Ever.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548640" y="5440680"/>
            <a:ext cx="11064240" cy="621792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777240" y="5559552"/>
            <a:ext cx="3108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On adult surfaces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23360" y="5559552"/>
            <a:ext cx="76809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0" i="0">
                <a:solidFill>
                  <a:srgbClr val="2A2A2E"/>
                </a:solidFill>
                <a:latin typeface="Calibri"/>
              </a:rPr>
              <a:t>Warmth + honesty. Iskra says the Cycle feature is opt-in and sensitive. Scribe says the model picker exists so users can control cost.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METRICS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What we measure — and what we deliberately don't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WE TRACK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Share ratio on shorts (shares / views). Save ratio.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Parents mentioning the app unprompted in reviews or social posts.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Active kids per family per week — with the aim that it stays modest. A kid who plays 10 minutes and leaves is a success, not a failure.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Pack purchases — signal that a parent thought the app was worth thanking us for.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WE DON'T TRACK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Daily active users. Session length. Streaks. Retention percentages.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These are the wrong metrics for a parent-safe kids' app — measuring them creates pressure to build for them.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We explicitly reject the ad-monetised playbook. The moment we start optimising for time-on-app, we've become the thing we're building against.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E5A9B3"/>
                </a:solidFill>
                <a:latin typeface="Calibri"/>
              </a:rPr>
              <a:t>BRAND · PALETTE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8229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200" b="1" i="0">
                <a:solidFill>
                  <a:srgbClr val="2A2A2E"/>
                </a:solidFill>
                <a:latin typeface="Cambria"/>
              </a:rPr>
              <a:t>The five colours of Nova Code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03120"/>
            <a:ext cx="2194560" cy="2194560"/>
          </a:xfrm>
          <a:prstGeom prst="roundRect">
            <a:avLst>
              <a:gd name="adj" fmla="val 10000"/>
            </a:avLst>
          </a:prstGeom>
          <a:solidFill>
            <a:srgbClr val="FBF5EA"/>
          </a:solidFill>
          <a:ln w="15875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548640" y="4526280"/>
            <a:ext cx="21945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800" b="1" i="0">
                <a:solidFill>
                  <a:srgbClr val="2A2A2E"/>
                </a:solidFill>
                <a:latin typeface="Cambria"/>
              </a:rPr>
              <a:t>Cream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4956048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ourier New"/>
              </a:rPr>
              <a:t>#FBF5EA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" y="5349240"/>
            <a:ext cx="21945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1">
                <a:solidFill>
                  <a:srgbClr val="55555E"/>
                </a:solidFill>
                <a:latin typeface="Calibri"/>
              </a:rPr>
              <a:t>background · calm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880360" y="2103120"/>
            <a:ext cx="2194560" cy="2194560"/>
          </a:xfrm>
          <a:prstGeom prst="roundRect">
            <a:avLst>
              <a:gd name="adj" fmla="val 10000"/>
            </a:avLst>
          </a:prstGeom>
          <a:solidFill>
            <a:srgbClr val="F6C6A4"/>
          </a:solidFill>
          <a:ln w="15875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2880360" y="4526280"/>
            <a:ext cx="21945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800" b="1" i="0">
                <a:solidFill>
                  <a:srgbClr val="2A2A2E"/>
                </a:solidFill>
                <a:latin typeface="Cambria"/>
              </a:rPr>
              <a:t>Warm peach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80360" y="4956048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ourier New"/>
              </a:rPr>
              <a:t>#F6C6A4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0360" y="5349240"/>
            <a:ext cx="21945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1">
                <a:solidFill>
                  <a:srgbClr val="55555E"/>
                </a:solidFill>
                <a:latin typeface="Calibri"/>
              </a:rPr>
              <a:t>warmth · welcome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12079" y="2103120"/>
            <a:ext cx="2194560" cy="2194560"/>
          </a:xfrm>
          <a:prstGeom prst="roundRect">
            <a:avLst>
              <a:gd name="adj" fmla="val 10000"/>
            </a:avLst>
          </a:prstGeom>
          <a:solidFill>
            <a:srgbClr val="B8CFB0"/>
          </a:solidFill>
          <a:ln w="15875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5212079" y="4526280"/>
            <a:ext cx="21945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800" b="1" i="0">
                <a:solidFill>
                  <a:srgbClr val="2A2A2E"/>
                </a:solidFill>
                <a:latin typeface="Cambria"/>
              </a:rPr>
              <a:t>Sage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2079" y="4956048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ourier New"/>
              </a:rPr>
              <a:t>#B8CFB0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2079" y="5349240"/>
            <a:ext cx="21945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1">
                <a:solidFill>
                  <a:srgbClr val="55555E"/>
                </a:solidFill>
                <a:latin typeface="Calibri"/>
              </a:rPr>
              <a:t>growth · nature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543800" y="2103120"/>
            <a:ext cx="2194560" cy="2194560"/>
          </a:xfrm>
          <a:prstGeom prst="roundRect">
            <a:avLst>
              <a:gd name="adj" fmla="val 10000"/>
            </a:avLst>
          </a:prstGeom>
          <a:solidFill>
            <a:srgbClr val="E5A9B3"/>
          </a:solidFill>
          <a:ln w="15875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7543800" y="4526280"/>
            <a:ext cx="21945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800" b="1" i="0">
                <a:solidFill>
                  <a:srgbClr val="2A2A2E"/>
                </a:solidFill>
                <a:latin typeface="Cambria"/>
              </a:rPr>
              <a:t>Dusty rose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43800" y="4956048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ourier New"/>
              </a:rPr>
              <a:t>#E5A9B3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43800" y="5349240"/>
            <a:ext cx="21945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1">
                <a:solidFill>
                  <a:srgbClr val="55555E"/>
                </a:solidFill>
                <a:latin typeface="Calibri"/>
              </a:rPr>
              <a:t>heart · connection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875519" y="2103120"/>
            <a:ext cx="2194560" cy="2194560"/>
          </a:xfrm>
          <a:prstGeom prst="roundRect">
            <a:avLst>
              <a:gd name="adj" fmla="val 10000"/>
            </a:avLst>
          </a:prstGeom>
          <a:solidFill>
            <a:srgbClr val="2A2A2E"/>
          </a:solidFill>
          <a:ln w="15875">
            <a:solidFill>
              <a:srgbClr val="2A2A2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875519" y="4526280"/>
            <a:ext cx="21945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800" b="1" i="0">
                <a:solidFill>
                  <a:srgbClr val="2A2A2E"/>
                </a:solidFill>
                <a:latin typeface="Cambria"/>
              </a:rPr>
              <a:t>Ink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875519" y="4956048"/>
            <a:ext cx="219456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0">
                <a:solidFill>
                  <a:srgbClr val="55555E"/>
                </a:solidFill>
                <a:latin typeface="Courier New"/>
              </a:rPr>
              <a:t>#2A2A2E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875519" y="5349240"/>
            <a:ext cx="219456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200" b="0" i="1">
                <a:solidFill>
                  <a:srgbClr val="55555E"/>
                </a:solidFill>
                <a:latin typeface="Calibri"/>
              </a:rPr>
              <a:t>type · edge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640" y="6035040"/>
            <a:ext cx="11064240" cy="5486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300" b="0" i="1">
                <a:solidFill>
                  <a:srgbClr val="55555E"/>
                </a:solidFill>
                <a:latin typeface="Calibri"/>
              </a:rPr>
              <a:t>Cream dominates ~60% of any surface. Peach and sage carry warmth and calm. Dusty rose is our accent — used sparingly for the beat of a story. Ink is our type.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1097280"/>
            <a:ext cx="1097280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400" b="1" i="0">
                <a:solidFill>
                  <a:srgbClr val="E5A9B3"/>
                </a:solidFill>
                <a:latin typeface="Calibri"/>
              </a:rPr>
              <a:t>GET IN TOUCH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1645920"/>
            <a:ext cx="10972800" cy="21945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5600" b="1" i="0">
                <a:solidFill>
                  <a:srgbClr val="2A2A2E"/>
                </a:solidFill>
                <a:latin typeface="Cambria"/>
              </a:rPr>
              <a:t>A warm studio, patiently built.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4114800"/>
            <a:ext cx="9418320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000" b="0" i="0">
                <a:solidFill>
                  <a:srgbClr val="55555E"/>
                </a:solidFill>
                <a:latin typeface="Calibri"/>
              </a:rPr>
              <a:t>For collabs, press, partnerships, and family testimonials.</a:t>
            </a:r>
          </a:p>
          <a:p>
            <a:pPr algn="ctr"/>
            <a:r>
              <a:rPr sz="2000" b="0" i="0">
                <a:solidFill>
                  <a:srgbClr val="55555E"/>
                </a:solidFill>
                <a:latin typeface="Calibri"/>
              </a:rPr>
              <a:t>david@eventexperts.online · UK-based · Nova Code, 2026.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" y="6126480"/>
            <a:ext cx="110642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1400" b="1" i="0">
                <a:solidFill>
                  <a:srgbClr val="E5A9B3"/>
                </a:solidFill>
                <a:latin typeface="Calibri"/>
              </a:rPr>
              <a:t>· BUILT BY A PAPA · NO DARK PATTERNS ·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0292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1" i="0">
                <a:solidFill>
                  <a:srgbClr val="E5A9B3"/>
                </a:solidFill>
                <a:latin typeface="Calibri"/>
              </a:rPr>
              <a:t>BRAND · TYPE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868680"/>
            <a:ext cx="11064240" cy="16459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4200" b="1" i="0">
                <a:solidFill>
                  <a:srgbClr val="2A2A2E"/>
                </a:solidFill>
                <a:latin typeface="Cambria"/>
              </a:rPr>
              <a:t>A warm serif for headings.</a:t>
            </a:r>
          </a:p>
          <a:p>
            <a:pPr algn="l"/>
            <a:r>
              <a:rPr sz="4200" b="1" i="0">
                <a:solidFill>
                  <a:srgbClr val="2A2A2E"/>
                </a:solidFill>
                <a:latin typeface="Cambria"/>
              </a:rPr>
              <a:t>A clean sans for everything else.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926080"/>
            <a:ext cx="11064240" cy="338328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777240" y="3154680"/>
            <a:ext cx="106070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Cambria · warm humanist serif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240" y="3611880"/>
            <a:ext cx="10607040" cy="1097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800" b="1" i="0">
                <a:solidFill>
                  <a:srgbClr val="2A2A2E"/>
                </a:solidFill>
                <a:latin typeface="Cambria"/>
              </a:rPr>
              <a:t>Built by a papa, for his daughter first.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4892040"/>
            <a:ext cx="106070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Calibri · clean, humanist sans (Inter / Manrope substitutes in production)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5349240"/>
            <a:ext cx="106070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700" b="0" i="0">
                <a:solidFill>
                  <a:srgbClr val="55555E"/>
                </a:solidFill>
                <a:latin typeface="Calibri"/>
              </a:rPr>
              <a:t>The daily voice of the studio — friendly, readable at 14pt on a small phone, never precious.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3" name="Picture 2" descr="divider_stor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2651760"/>
            <a:ext cx="11247120" cy="146304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7200" b="1" i="0">
                <a:solidFill>
                  <a:srgbClr val="2A2A2E"/>
                </a:solidFill>
                <a:latin typeface="Cambria"/>
              </a:rPr>
              <a:t>The Stories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297680"/>
            <a:ext cx="11247120" cy="73152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ctr"/>
            <a:r>
              <a:rPr sz="2200" b="0" i="1">
                <a:solidFill>
                  <a:srgbClr val="55555E"/>
                </a:solidFill>
                <a:latin typeface="Calibri"/>
              </a:rPr>
              <a:t>Four threads that make one studio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STORIES · 01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Story 1 · A papa building for his daughter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THE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Every kids' app starts with a real conversation with Arianna (age 8.25). Story House 3D began with 'I want a dollhouse I can walk in'. Papa's Magic Workshop began with 'I want my drawings to be real toys'. Arianna's Build World began with 'I like Minecraft'.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The apps are made for her first. The rest is upside.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WHY IT MARKETS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This is the single most powerful thread. Parents recognise the tone: it's the same tone they'd want to build for their own children.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The brand doesn't have to explain 'no ads' — the origin story does that in one sentence.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TikTok/Reels loves it: dad building for daughter is an evergreen format.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STORIES · 02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Story 2 · Couples finding their language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THE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Iskra (Искра) — a bilingual RU/EN couples app. Not a translator. A translator plus an NVC (nonviolent communication) framework, a Together mode where both phones lock to one card, and a Cycle &amp; Rhythms feature that keeps sensitive data opt-in.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Duet is its calmer cousin: a couple learning each other's language, gently.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WHY IT MARKETS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Cyrillic-market couples are massively underserved by Paired / Between / Duolingo Couples.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The 'spark between two languages' visual (a small pastel spark rising between silhouetted figures) is the entire brand in one image.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Same studio, different lane — the pastel palette carries.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STORIES · 03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Story 3 · Painterly-pastel worlds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THE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Every app looks like it was painted by the same warm hand. Same five colours. Same rounded, humane geometry. Same generous whitespace.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Story House 3D dollhouse; Sleeping Isles floating dream isles; Garden of Words growing plants; The Hollow's tearoom. Different games, one visual language.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WHY IT MARKETS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The aesthetic is instantly recognisable — a rare thing in kids' app stores dominated by neon.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The visual mood does the emotional pre-selling: 'this is safe, this is warm, this is made by someone who thinks about their child'.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Sago Mini owns cute. Toca Boca owns bright. Nova Code owns painterly.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BF5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548640" y="594360"/>
            <a:ext cx="10972800" cy="36576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300" b="1" i="0">
                <a:solidFill>
                  <a:srgbClr val="E5A9B3"/>
                </a:solidFill>
                <a:latin typeface="Calibri"/>
              </a:rPr>
              <a:t>STORIES · 04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40" y="914400"/>
            <a:ext cx="11064240" cy="9144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3600" b="1" i="0">
                <a:solidFill>
                  <a:srgbClr val="2A2A2E"/>
                </a:solidFill>
                <a:latin typeface="Cambria"/>
              </a:rPr>
              <a:t>Story 4 · Commercial rail quietly funding the studio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64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82296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THE THREAD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296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railplanning.tools models Network Rail's engineering access hierarchy (Section 4/5/7) for Carlisle Support Services on Greater Anglia.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Commercial software revenue underwrites the play studio. National-NR constructs mean the same tooling plugs into any TOC route.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09360" y="2148840"/>
            <a:ext cx="5577840" cy="4206240"/>
          </a:xfrm>
          <a:prstGeom prst="roundRect">
            <a:avLst>
              <a:gd name="adj" fmla="val 15000"/>
            </a:avLst>
          </a:prstGeom>
          <a:solidFill>
            <a:srgbClr val="FFFBF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6583680" y="2331720"/>
            <a:ext cx="5120640" cy="45720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800" b="1" i="0">
                <a:solidFill>
                  <a:srgbClr val="E5A9B3"/>
                </a:solidFill>
                <a:latin typeface="Calibri"/>
              </a:rPr>
              <a:t>WHY IT MARKETS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83680" y="2880360"/>
            <a:ext cx="5120640" cy="3383280"/>
          </a:xfrm>
          <a:prstGeom prst="rect">
            <a:avLst/>
          </a:prstGeom>
          <a:noFill/>
        </p:spPr>
        <p:txBody>
          <a:bodyPr wrap="square" lIns="0" rIns="0" tIns="0" bIns="0" anchor="t">
            <a:spAutoFit/>
          </a:bodyPr>
          <a:lstStyle/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Not a public-facing story, but it's the one that gives everyone confidence: this is a founder who ships commercial software today, not a hobbyist.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Use it in investor pitches and in trade press. Keep it out of consumer marketing.</a:t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/>
            </a:r>
          </a:p>
          <a:p>
            <a:pPr algn="l"/>
            <a:r>
              <a:rPr sz="1400" b="0" i="0">
                <a:solidFill>
                  <a:srgbClr val="2A2A2E"/>
                </a:solidFill>
                <a:latin typeface="Calibri"/>
              </a:rPr>
              <a:t>It's proof that the pastel studio isn't a bet-the-farm play.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